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bril Fatface" panose="020B0604020202020204" charset="0"/>
      <p:regular r:id="rId14"/>
    </p:embeddedFont>
    <p:embeddedFont>
      <p:font typeface="Alfa Slab One" panose="020B0604020202020204" charset="0"/>
      <p:regular r:id="rId15"/>
    </p:embeddedFont>
    <p:embeddedFont>
      <p:font typeface="Calibri" panose="020F0502020204030204" pitchFamily="34" charset="0"/>
      <p:regular r:id="rId16"/>
      <p:bold r:id="rId17"/>
      <p:italic r:id="rId18"/>
      <p:boldItalic r:id="rId19"/>
    </p:embeddedFont>
    <p:embeddedFont>
      <p:font typeface="Lora" panose="020B0604020202020204" charset="0"/>
      <p:regular r:id="rId20"/>
      <p:bold r:id="rId21"/>
      <p:italic r:id="rId22"/>
      <p:boldItalic r:id="rId23"/>
    </p:embeddedFont>
    <p:embeddedFont>
      <p:font typeface="Proxima Nova"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643dd5cf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643dd5cf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9e18a792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9e18a792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92ae274e7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92ae274e7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6deebf0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6deebf0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92ae274e7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92ae274e7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92ae274e7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92ae274e7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92ae274e7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92ae274e7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9e18a79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9e18a79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a568ba74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a568ba74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9e18a792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9e18a792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presentation/d/1LoKgQxABZOXN2tZv_mLdtlYAiQrwNgUpeq08odX3mog/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antigo.k12.wi.us/schools/high/"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greatnorthernconference.org/public/genie/141/school/14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bdecker@antigoschools.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ntigo-ar.rschooltoday.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WZv-X6OgfddbPDhL6um1pawaZWdcaxHK/view"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62600"/>
            <a:ext cx="8520600" cy="116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dirty="0">
                <a:solidFill>
                  <a:srgbClr val="980000"/>
                </a:solidFill>
              </a:rPr>
              <a:t>AMS </a:t>
            </a:r>
            <a:r>
              <a:rPr lang="en-US" sz="4100" dirty="0">
                <a:solidFill>
                  <a:srgbClr val="980000"/>
                </a:solidFill>
              </a:rPr>
              <a:t>Boys </a:t>
            </a:r>
            <a:r>
              <a:rPr lang="en" sz="4100" dirty="0">
                <a:solidFill>
                  <a:srgbClr val="980000"/>
                </a:solidFill>
              </a:rPr>
              <a:t>Winter Sports Meeting</a:t>
            </a:r>
            <a:endParaRPr sz="4100" dirty="0">
              <a:solidFill>
                <a:srgbClr val="980000"/>
              </a:solidFill>
            </a:endParaRPr>
          </a:p>
        </p:txBody>
      </p:sp>
      <p:sp>
        <p:nvSpPr>
          <p:cNvPr id="57" name="Google Shape;57;p13"/>
          <p:cNvSpPr txBox="1">
            <a:spLocks noGrp="1"/>
          </p:cNvSpPr>
          <p:nvPr>
            <p:ph type="subTitle" idx="1"/>
          </p:nvPr>
        </p:nvSpPr>
        <p:spPr>
          <a:xfrm>
            <a:off x="206513" y="3992250"/>
            <a:ext cx="8520600" cy="59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980000"/>
                </a:solidFill>
                <a:latin typeface="Arial"/>
                <a:ea typeface="Arial"/>
                <a:cs typeface="Arial"/>
                <a:sym typeface="Arial"/>
              </a:rPr>
              <a:t>2025-26</a:t>
            </a:r>
            <a:endParaRPr sz="3000" b="1">
              <a:solidFill>
                <a:srgbClr val="980000"/>
              </a:solidFill>
              <a:latin typeface="Arial"/>
              <a:ea typeface="Arial"/>
              <a:cs typeface="Arial"/>
              <a:sym typeface="Arial"/>
            </a:endParaRPr>
          </a:p>
        </p:txBody>
      </p:sp>
      <p:sp>
        <p:nvSpPr>
          <p:cNvPr id="58" name="Google Shape;58;p13"/>
          <p:cNvSpPr txBox="1"/>
          <p:nvPr/>
        </p:nvSpPr>
        <p:spPr>
          <a:xfrm>
            <a:off x="3317075" y="1477250"/>
            <a:ext cx="2484600" cy="92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pic>
        <p:nvPicPr>
          <p:cNvPr id="59" name="Google Shape;59;p13"/>
          <p:cNvPicPr preferRelativeResize="0"/>
          <p:nvPr/>
        </p:nvPicPr>
        <p:blipFill>
          <a:blip r:embed="rId3">
            <a:alphaModFix/>
          </a:blip>
          <a:stretch>
            <a:fillRect/>
          </a:stretch>
        </p:blipFill>
        <p:spPr>
          <a:xfrm>
            <a:off x="3127625" y="1627675"/>
            <a:ext cx="2767800" cy="229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980000"/>
                </a:solidFill>
              </a:rPr>
              <a:t>I LOVE TO WATCH YOU PLAY!</a:t>
            </a:r>
            <a:endParaRPr sz="4000">
              <a:solidFill>
                <a:srgbClr val="980000"/>
              </a:solidFill>
            </a:endParaRPr>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222222"/>
              </a:buClr>
              <a:buSzPts val="2000"/>
              <a:buFont typeface="Calibri"/>
              <a:buChar char="●"/>
            </a:pPr>
            <a:r>
              <a:rPr lang="en" sz="2000">
                <a:solidFill>
                  <a:srgbClr val="222222"/>
                </a:solidFill>
                <a:latin typeface="Calibri"/>
                <a:ea typeface="Calibri"/>
                <a:cs typeface="Calibri"/>
                <a:sym typeface="Calibri"/>
              </a:rPr>
              <a:t>Good sportsmanship is key by everyone involved.  This powerpoint goes over the expectations of providing support for our programs during a season including spectator expectations at all events.</a:t>
            </a:r>
            <a:endParaRPr sz="2000">
              <a:solidFill>
                <a:srgbClr val="222222"/>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Abril Fatface"/>
              <a:buChar char="●"/>
            </a:pPr>
            <a:r>
              <a:rPr lang="en" sz="2000">
                <a:solidFill>
                  <a:srgbClr val="000000"/>
                </a:solidFill>
                <a:latin typeface="Calibri"/>
                <a:ea typeface="Calibri"/>
                <a:cs typeface="Calibri"/>
                <a:sym typeface="Calibri"/>
              </a:rPr>
              <a:t>Antigo athletics need everyone focused on creating a positive environment to ensure our student athletes have wonderful High School memories</a:t>
            </a:r>
            <a:r>
              <a:rPr lang="en" sz="2000">
                <a:solidFill>
                  <a:srgbClr val="000000"/>
                </a:solidFill>
                <a:latin typeface="Abril Fatface"/>
                <a:ea typeface="Abril Fatface"/>
                <a:cs typeface="Abril Fatface"/>
                <a:sym typeface="Abril Fatface"/>
              </a:rPr>
              <a:t>. </a:t>
            </a:r>
            <a:endParaRPr sz="2000">
              <a:latin typeface="Abril Fatface"/>
              <a:ea typeface="Abril Fatface"/>
              <a:cs typeface="Abril Fatface"/>
              <a:sym typeface="Abril Fatface"/>
            </a:endParaRPr>
          </a:p>
          <a:p>
            <a:pPr marL="0" lvl="0" indent="0" algn="ctr" rtl="0">
              <a:spcBef>
                <a:spcPts val="1600"/>
              </a:spcBef>
              <a:spcAft>
                <a:spcPts val="1600"/>
              </a:spcAft>
              <a:buNone/>
            </a:pPr>
            <a:r>
              <a:rPr lang="en" sz="2600" u="sng">
                <a:solidFill>
                  <a:srgbClr val="980000"/>
                </a:solidFill>
                <a:highlight>
                  <a:srgbClr val="FFFF00"/>
                </a:highlight>
                <a:hlinkClick r:id="rId3">
                  <a:extLst>
                    <a:ext uri="{A12FA001-AC4F-418D-AE19-62706E023703}">
                      <ahyp:hlinkClr xmlns:ahyp="http://schemas.microsoft.com/office/drawing/2018/hyperlinkcolor" val="tx"/>
                    </a:ext>
                  </a:extLst>
                </a:hlinkClick>
              </a:rPr>
              <a:t>Parent/Guardian/Caregiver Expectations Powerpoint</a:t>
            </a:r>
            <a:endParaRPr sz="2600">
              <a:solidFill>
                <a:srgbClr val="980000"/>
              </a:solidFill>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417400" y="1455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80000"/>
                </a:solidFill>
              </a:rPr>
              <a:t>BOYS WINTER COACHING STAFF</a:t>
            </a:r>
            <a:endParaRPr>
              <a:solidFill>
                <a:srgbClr val="980000"/>
              </a:solidFill>
            </a:endParaRPr>
          </a:p>
        </p:txBody>
      </p:sp>
      <p:sp>
        <p:nvSpPr>
          <p:cNvPr id="123" name="Google Shape;123;p23"/>
          <p:cNvSpPr txBox="1">
            <a:spLocks noGrp="1"/>
          </p:cNvSpPr>
          <p:nvPr>
            <p:ph type="body" idx="1"/>
          </p:nvPr>
        </p:nvSpPr>
        <p:spPr>
          <a:xfrm>
            <a:off x="373350" y="808925"/>
            <a:ext cx="8520600" cy="409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b="1">
                <a:solidFill>
                  <a:srgbClr val="222222"/>
                </a:solidFill>
                <a:latin typeface="Arial"/>
                <a:ea typeface="Arial"/>
                <a:cs typeface="Arial"/>
                <a:sym typeface="Arial"/>
              </a:rPr>
              <a:t>-7th Grade Boys Basketball coach:</a:t>
            </a:r>
            <a:endParaRPr sz="2300" b="1">
              <a:solidFill>
                <a:srgbClr val="222222"/>
              </a:solidFill>
              <a:latin typeface="Arial"/>
              <a:ea typeface="Arial"/>
              <a:cs typeface="Arial"/>
              <a:sym typeface="Arial"/>
            </a:endParaRPr>
          </a:p>
          <a:p>
            <a:pPr marL="0" lvl="0" indent="0" algn="l" rtl="0">
              <a:lnSpc>
                <a:spcPct val="100000"/>
              </a:lnSpc>
              <a:spcBef>
                <a:spcPts val="1600"/>
              </a:spcBef>
              <a:spcAft>
                <a:spcPts val="0"/>
              </a:spcAft>
              <a:buNone/>
            </a:pPr>
            <a:r>
              <a:rPr lang="en" sz="2300" b="1">
                <a:solidFill>
                  <a:srgbClr val="222222"/>
                </a:solidFill>
                <a:latin typeface="Arial"/>
                <a:ea typeface="Arial"/>
                <a:cs typeface="Arial"/>
                <a:sym typeface="Arial"/>
              </a:rPr>
              <a:t>    Joe Peters</a:t>
            </a:r>
            <a:endParaRPr sz="2300" b="1">
              <a:solidFill>
                <a:srgbClr val="222222"/>
              </a:solidFill>
              <a:latin typeface="Arial"/>
              <a:ea typeface="Arial"/>
              <a:cs typeface="Arial"/>
              <a:sym typeface="Arial"/>
            </a:endParaRPr>
          </a:p>
          <a:p>
            <a:pPr marL="0" lvl="0" indent="0" algn="l" rtl="0">
              <a:lnSpc>
                <a:spcPct val="100000"/>
              </a:lnSpc>
              <a:spcBef>
                <a:spcPts val="1600"/>
              </a:spcBef>
              <a:spcAft>
                <a:spcPts val="0"/>
              </a:spcAft>
              <a:buNone/>
            </a:pPr>
            <a:r>
              <a:rPr lang="en" sz="2300" b="1">
                <a:solidFill>
                  <a:srgbClr val="222222"/>
                </a:solidFill>
                <a:latin typeface="Arial"/>
                <a:ea typeface="Arial"/>
                <a:cs typeface="Arial"/>
                <a:sym typeface="Arial"/>
              </a:rPr>
              <a:t>-8th Grade Boys Basketball coach:</a:t>
            </a:r>
            <a:endParaRPr sz="2300" b="1">
              <a:solidFill>
                <a:srgbClr val="222222"/>
              </a:solidFill>
              <a:latin typeface="Arial"/>
              <a:ea typeface="Arial"/>
              <a:cs typeface="Arial"/>
              <a:sym typeface="Arial"/>
            </a:endParaRPr>
          </a:p>
          <a:p>
            <a:pPr marL="0" lvl="0" indent="0" algn="l" rtl="0">
              <a:lnSpc>
                <a:spcPct val="100000"/>
              </a:lnSpc>
              <a:spcBef>
                <a:spcPts val="1600"/>
              </a:spcBef>
              <a:spcAft>
                <a:spcPts val="0"/>
              </a:spcAft>
              <a:buNone/>
            </a:pPr>
            <a:r>
              <a:rPr lang="en" sz="2300" b="1">
                <a:solidFill>
                  <a:srgbClr val="222222"/>
                </a:solidFill>
                <a:latin typeface="Arial"/>
                <a:ea typeface="Arial"/>
                <a:cs typeface="Arial"/>
                <a:sym typeface="Arial"/>
              </a:rPr>
              <a:t>    Sam McCann and Brent Morris</a:t>
            </a:r>
            <a:endParaRPr sz="2300" b="1">
              <a:solidFill>
                <a:srgbClr val="222222"/>
              </a:solidFill>
              <a:latin typeface="Arial"/>
              <a:ea typeface="Arial"/>
              <a:cs typeface="Arial"/>
              <a:sym typeface="Arial"/>
            </a:endParaRPr>
          </a:p>
          <a:p>
            <a:pPr marL="0" lvl="0" indent="0" algn="l" rtl="0">
              <a:lnSpc>
                <a:spcPct val="100000"/>
              </a:lnSpc>
              <a:spcBef>
                <a:spcPts val="1600"/>
              </a:spcBef>
              <a:spcAft>
                <a:spcPts val="0"/>
              </a:spcAft>
              <a:buNone/>
            </a:pPr>
            <a:r>
              <a:rPr lang="en" sz="2300" b="1">
                <a:solidFill>
                  <a:srgbClr val="222222"/>
                </a:solidFill>
                <a:latin typeface="Arial"/>
                <a:ea typeface="Arial"/>
                <a:cs typeface="Arial"/>
                <a:sym typeface="Arial"/>
              </a:rPr>
              <a:t>6th-8th Wrestling coaches:</a:t>
            </a:r>
            <a:endParaRPr sz="2300" b="1">
              <a:solidFill>
                <a:srgbClr val="222222"/>
              </a:solidFill>
              <a:latin typeface="Arial"/>
              <a:ea typeface="Arial"/>
              <a:cs typeface="Arial"/>
              <a:sym typeface="Arial"/>
            </a:endParaRPr>
          </a:p>
          <a:p>
            <a:pPr marL="0" lvl="0" indent="0" algn="l" rtl="0">
              <a:lnSpc>
                <a:spcPct val="100000"/>
              </a:lnSpc>
              <a:spcBef>
                <a:spcPts val="1600"/>
              </a:spcBef>
              <a:spcAft>
                <a:spcPts val="0"/>
              </a:spcAft>
              <a:buNone/>
            </a:pPr>
            <a:r>
              <a:rPr lang="en" sz="2300" b="1">
                <a:solidFill>
                  <a:srgbClr val="222222"/>
                </a:solidFill>
                <a:latin typeface="Arial"/>
                <a:ea typeface="Arial"/>
                <a:cs typeface="Arial"/>
                <a:sym typeface="Arial"/>
              </a:rPr>
              <a:t>    Jesse Peterson and Steve Desjarlais</a:t>
            </a:r>
            <a:endParaRPr sz="2300" b="1">
              <a:solidFill>
                <a:srgbClr val="222222"/>
              </a:solidFill>
              <a:latin typeface="Arial"/>
              <a:ea typeface="Arial"/>
              <a:cs typeface="Arial"/>
              <a:sym typeface="Arial"/>
            </a:endParaRPr>
          </a:p>
          <a:p>
            <a:pPr marL="0" lvl="0" indent="0" algn="l" rtl="0">
              <a:lnSpc>
                <a:spcPct val="100000"/>
              </a:lnSpc>
              <a:spcBef>
                <a:spcPts val="1600"/>
              </a:spcBef>
              <a:spcAft>
                <a:spcPts val="0"/>
              </a:spcAft>
              <a:buNone/>
            </a:pPr>
            <a:endParaRPr sz="2900" b="1">
              <a:latin typeface="Arial"/>
              <a:ea typeface="Arial"/>
              <a:cs typeface="Arial"/>
              <a:sym typeface="Arial"/>
            </a:endParaRPr>
          </a:p>
          <a:p>
            <a:pPr marL="457200" lvl="0" indent="0" algn="l" rtl="0">
              <a:lnSpc>
                <a:spcPct val="150000"/>
              </a:lnSpc>
              <a:spcBef>
                <a:spcPts val="1600"/>
              </a:spcBef>
              <a:spcAft>
                <a:spcPts val="0"/>
              </a:spcAft>
              <a:buNone/>
            </a:pPr>
            <a:endParaRPr sz="2000" b="1">
              <a:latin typeface="Arial"/>
              <a:ea typeface="Arial"/>
              <a:cs typeface="Arial"/>
              <a:sym typeface="Arial"/>
            </a:endParaRPr>
          </a:p>
          <a:p>
            <a:pPr marL="0" lvl="0" indent="0" algn="l" rtl="0">
              <a:lnSpc>
                <a:spcPct val="150000"/>
              </a:lnSpc>
              <a:spcBef>
                <a:spcPts val="1600"/>
              </a:spcBef>
              <a:spcAft>
                <a:spcPts val="0"/>
              </a:spcAft>
              <a:buNone/>
            </a:pPr>
            <a:endParaRPr sz="2000" b="1">
              <a:latin typeface="Arial"/>
              <a:ea typeface="Arial"/>
              <a:cs typeface="Arial"/>
              <a:sym typeface="Arial"/>
            </a:endParaRPr>
          </a:p>
          <a:p>
            <a:pPr marL="457200" lvl="0" indent="0" algn="l" rtl="0">
              <a:spcBef>
                <a:spcPts val="1600"/>
              </a:spcBef>
              <a:spcAft>
                <a:spcPts val="0"/>
              </a:spcAft>
              <a:buNone/>
            </a:pPr>
            <a:endParaRPr sz="2000" b="1">
              <a:latin typeface="Arial"/>
              <a:ea typeface="Arial"/>
              <a:cs typeface="Arial"/>
              <a:sym typeface="Arial"/>
            </a:endParaRPr>
          </a:p>
          <a:p>
            <a:pPr marL="0" lvl="0" indent="0" algn="l" rtl="0">
              <a:spcBef>
                <a:spcPts val="1600"/>
              </a:spcBef>
              <a:spcAft>
                <a:spcPts val="0"/>
              </a:spcAft>
              <a:buNone/>
            </a:pPr>
            <a:endParaRPr sz="2300" b="1">
              <a:latin typeface="Arial"/>
              <a:ea typeface="Arial"/>
              <a:cs typeface="Arial"/>
              <a:sym typeface="Arial"/>
            </a:endParaRPr>
          </a:p>
          <a:p>
            <a:pPr marL="457200" lvl="0" indent="0" algn="l" rtl="0">
              <a:spcBef>
                <a:spcPts val="1600"/>
              </a:spcBef>
              <a:spcAft>
                <a:spcPts val="0"/>
              </a:spcAft>
              <a:buNone/>
            </a:pPr>
            <a:endParaRPr sz="2600" b="1">
              <a:latin typeface="Arial"/>
              <a:ea typeface="Arial"/>
              <a:cs typeface="Arial"/>
              <a:sym typeface="Arial"/>
            </a:endParaRPr>
          </a:p>
          <a:p>
            <a:pPr marL="457200" lvl="0" indent="0" algn="l" rtl="0">
              <a:spcBef>
                <a:spcPts val="1600"/>
              </a:spcBef>
              <a:spcAft>
                <a:spcPts val="1600"/>
              </a:spcAft>
              <a:buNone/>
            </a:pPr>
            <a:endParaRPr sz="2200" b="1">
              <a:latin typeface="Arial"/>
              <a:ea typeface="Arial"/>
              <a:cs typeface="Arial"/>
              <a:sym typeface="Arial"/>
            </a:endParaRPr>
          </a:p>
        </p:txBody>
      </p:sp>
      <p:sp>
        <p:nvSpPr>
          <p:cNvPr id="124" name="Google Shape;124;p23"/>
          <p:cNvSpPr txBox="1"/>
          <p:nvPr/>
        </p:nvSpPr>
        <p:spPr>
          <a:xfrm>
            <a:off x="527825" y="1907225"/>
            <a:ext cx="7995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9425"/>
            <a:ext cx="8520600" cy="10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80000"/>
                </a:solidFill>
              </a:rPr>
              <a:t>ANTIGO ATHLETIC PRIDE!</a:t>
            </a:r>
            <a:endParaRPr>
              <a:solidFill>
                <a:srgbClr val="980000"/>
              </a:solidFill>
            </a:endParaRPr>
          </a:p>
        </p:txBody>
      </p:sp>
      <p:sp>
        <p:nvSpPr>
          <p:cNvPr id="65" name="Google Shape;65;p14"/>
          <p:cNvSpPr txBox="1">
            <a:spLocks noGrp="1"/>
          </p:cNvSpPr>
          <p:nvPr>
            <p:ph type="body" idx="1"/>
          </p:nvPr>
        </p:nvSpPr>
        <p:spPr>
          <a:xfrm>
            <a:off x="311700" y="477450"/>
            <a:ext cx="8520600" cy="41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980000"/>
                </a:solidFill>
                <a:latin typeface="Arial"/>
                <a:ea typeface="Arial"/>
                <a:cs typeface="Arial"/>
                <a:sym typeface="Arial"/>
              </a:rPr>
              <a:t>-Have positive experiences, create healthy relationships of encouragement, and for everyone give their best effort all the time!</a:t>
            </a:r>
            <a:endParaRPr sz="2000">
              <a:solidFill>
                <a:srgbClr val="980000"/>
              </a:solidFill>
              <a:latin typeface="Arial"/>
              <a:ea typeface="Arial"/>
              <a:cs typeface="Arial"/>
              <a:sym typeface="Arial"/>
            </a:endParaRPr>
          </a:p>
          <a:p>
            <a:pPr marL="0" lvl="0" indent="0" algn="l" rtl="0">
              <a:spcBef>
                <a:spcPts val="1600"/>
              </a:spcBef>
              <a:spcAft>
                <a:spcPts val="0"/>
              </a:spcAft>
              <a:buNone/>
            </a:pPr>
            <a:r>
              <a:rPr lang="en" sz="2000">
                <a:solidFill>
                  <a:srgbClr val="980000"/>
                </a:solidFill>
                <a:latin typeface="Arial"/>
                <a:ea typeface="Arial"/>
                <a:cs typeface="Arial"/>
                <a:sym typeface="Arial"/>
              </a:rPr>
              <a:t>-Represent Antigo during home and away events displaying good sportsmanship at all times.  </a:t>
            </a:r>
            <a:endParaRPr sz="2000">
              <a:solidFill>
                <a:srgbClr val="980000"/>
              </a:solidFill>
              <a:latin typeface="Arial"/>
              <a:ea typeface="Arial"/>
              <a:cs typeface="Arial"/>
              <a:sym typeface="Arial"/>
            </a:endParaRPr>
          </a:p>
          <a:p>
            <a:pPr marL="0" lvl="0" indent="0" algn="l" rtl="0">
              <a:spcBef>
                <a:spcPts val="1600"/>
              </a:spcBef>
              <a:spcAft>
                <a:spcPts val="0"/>
              </a:spcAft>
              <a:buNone/>
            </a:pPr>
            <a:endParaRPr sz="2000">
              <a:solidFill>
                <a:srgbClr val="980000"/>
              </a:solidFill>
              <a:latin typeface="Arial"/>
              <a:ea typeface="Arial"/>
              <a:cs typeface="Arial"/>
              <a:sym typeface="Arial"/>
            </a:endParaRPr>
          </a:p>
          <a:p>
            <a:pPr marL="0" lvl="0" indent="0" algn="l" rtl="0">
              <a:spcBef>
                <a:spcPts val="1600"/>
              </a:spcBef>
              <a:spcAft>
                <a:spcPts val="1600"/>
              </a:spcAft>
              <a:buNone/>
            </a:pPr>
            <a:r>
              <a:rPr lang="en" sz="2200">
                <a:solidFill>
                  <a:srgbClr val="980000"/>
                </a:solidFill>
                <a:latin typeface="Arial"/>
                <a:ea typeface="Arial"/>
                <a:cs typeface="Arial"/>
                <a:sym typeface="Arial"/>
              </a:rPr>
              <a:t>                                            </a:t>
            </a:r>
            <a:endParaRPr sz="2200">
              <a:solidFill>
                <a:srgbClr val="980000"/>
              </a:solidFill>
              <a:latin typeface="Arial"/>
              <a:ea typeface="Arial"/>
              <a:cs typeface="Arial"/>
              <a:sym typeface="Arial"/>
            </a:endParaRPr>
          </a:p>
        </p:txBody>
      </p:sp>
      <p:pic>
        <p:nvPicPr>
          <p:cNvPr id="66" name="Google Shape;66;p14"/>
          <p:cNvPicPr preferRelativeResize="0"/>
          <p:nvPr/>
        </p:nvPicPr>
        <p:blipFill>
          <a:blip r:embed="rId3">
            <a:alphaModFix/>
          </a:blip>
          <a:stretch>
            <a:fillRect/>
          </a:stretch>
        </p:blipFill>
        <p:spPr>
          <a:xfrm>
            <a:off x="394400" y="2126600"/>
            <a:ext cx="8350625" cy="294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27525"/>
            <a:ext cx="8520600" cy="65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u="sng">
                <a:solidFill>
                  <a:srgbClr val="980000"/>
                </a:solidFill>
              </a:rPr>
              <a:t>Schedules-stay up to date!</a:t>
            </a:r>
            <a:endParaRPr u="sng">
              <a:solidFill>
                <a:srgbClr val="980000"/>
              </a:solidFill>
            </a:endParaRPr>
          </a:p>
        </p:txBody>
      </p:sp>
      <p:sp>
        <p:nvSpPr>
          <p:cNvPr id="72" name="Google Shape;72;p15"/>
          <p:cNvSpPr txBox="1">
            <a:spLocks noGrp="1"/>
          </p:cNvSpPr>
          <p:nvPr>
            <p:ph type="body" idx="1"/>
          </p:nvPr>
        </p:nvSpPr>
        <p:spPr>
          <a:xfrm>
            <a:off x="719325" y="811900"/>
            <a:ext cx="7541100" cy="3705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b="1">
              <a:solidFill>
                <a:srgbClr val="222222"/>
              </a:solidFill>
              <a:highlight>
                <a:srgbClr val="FFFFFF"/>
              </a:highlight>
              <a:latin typeface="Lora"/>
              <a:ea typeface="Lora"/>
              <a:cs typeface="Lora"/>
              <a:sym typeface="Lora"/>
            </a:endParaRPr>
          </a:p>
          <a:p>
            <a:pPr marL="0" lvl="0" indent="0" algn="l" rtl="0">
              <a:lnSpc>
                <a:spcPct val="100000"/>
              </a:lnSpc>
              <a:spcBef>
                <a:spcPts val="0"/>
              </a:spcBef>
              <a:spcAft>
                <a:spcPts val="0"/>
              </a:spcAft>
              <a:buNone/>
            </a:pPr>
            <a:r>
              <a:rPr lang="en" b="1">
                <a:solidFill>
                  <a:srgbClr val="222222"/>
                </a:solidFill>
                <a:highlight>
                  <a:srgbClr val="FFFFFF"/>
                </a:highlight>
                <a:latin typeface="Lora"/>
                <a:ea typeface="Lora"/>
                <a:cs typeface="Lora"/>
                <a:sym typeface="Lora"/>
              </a:rPr>
              <a:t>You can find the team schedules on the Antigo High School website</a:t>
            </a:r>
            <a:endParaRPr b="1">
              <a:solidFill>
                <a:srgbClr val="222222"/>
              </a:solidFill>
              <a:highlight>
                <a:srgbClr val="FFFFFF"/>
              </a:highlight>
              <a:latin typeface="Lora"/>
              <a:ea typeface="Lora"/>
              <a:cs typeface="Lora"/>
              <a:sym typeface="Lora"/>
            </a:endParaRPr>
          </a:p>
          <a:p>
            <a:pPr marL="0" lvl="0" indent="0" algn="ctr" rtl="0">
              <a:lnSpc>
                <a:spcPct val="100000"/>
              </a:lnSpc>
              <a:spcBef>
                <a:spcPts val="0"/>
              </a:spcBef>
              <a:spcAft>
                <a:spcPts val="0"/>
              </a:spcAft>
              <a:buNone/>
            </a:pPr>
            <a:r>
              <a:rPr lang="en" b="1" u="sng">
                <a:solidFill>
                  <a:schemeClr val="hlink"/>
                </a:solidFill>
                <a:highlight>
                  <a:srgbClr val="FFFFFF"/>
                </a:highlight>
                <a:latin typeface="Lora"/>
                <a:ea typeface="Lora"/>
                <a:cs typeface="Lora"/>
                <a:sym typeface="Lora"/>
                <a:hlinkClick r:id="rId3"/>
              </a:rPr>
              <a:t>https://www.antigo.k12.wi.us/schools/high/</a:t>
            </a:r>
            <a:endParaRPr b="1">
              <a:solidFill>
                <a:srgbClr val="222222"/>
              </a:solidFill>
              <a:highlight>
                <a:srgbClr val="FFFFFF"/>
              </a:highlight>
              <a:latin typeface="Lora"/>
              <a:ea typeface="Lora"/>
              <a:cs typeface="Lora"/>
              <a:sym typeface="Lora"/>
            </a:endParaRPr>
          </a:p>
          <a:p>
            <a:pPr marL="0" lvl="0" indent="0" algn="l" rtl="0">
              <a:lnSpc>
                <a:spcPct val="100000"/>
              </a:lnSpc>
              <a:spcBef>
                <a:spcPts val="0"/>
              </a:spcBef>
              <a:spcAft>
                <a:spcPts val="0"/>
              </a:spcAft>
              <a:buNone/>
            </a:pPr>
            <a:r>
              <a:rPr lang="en" b="1">
                <a:solidFill>
                  <a:srgbClr val="222222"/>
                </a:solidFill>
                <a:highlight>
                  <a:srgbClr val="FFFFFF"/>
                </a:highlight>
                <a:latin typeface="Lora"/>
                <a:ea typeface="Lora"/>
                <a:cs typeface="Lora"/>
                <a:sym typeface="Lora"/>
              </a:rPr>
              <a:t>under the Athletics/Activities and click on the Activities Calendar.</a:t>
            </a:r>
            <a:endParaRPr b="1">
              <a:solidFill>
                <a:srgbClr val="222222"/>
              </a:solidFill>
              <a:highlight>
                <a:srgbClr val="FFFFFF"/>
              </a:highlight>
              <a:latin typeface="Lora"/>
              <a:ea typeface="Lora"/>
              <a:cs typeface="Lora"/>
              <a:sym typeface="Lora"/>
            </a:endParaRPr>
          </a:p>
          <a:p>
            <a:pPr marL="0" lvl="0" indent="0" algn="l" rtl="0">
              <a:lnSpc>
                <a:spcPct val="100000"/>
              </a:lnSpc>
              <a:spcBef>
                <a:spcPts val="0"/>
              </a:spcBef>
              <a:spcAft>
                <a:spcPts val="0"/>
              </a:spcAft>
              <a:buNone/>
            </a:pPr>
            <a:endParaRPr b="1">
              <a:solidFill>
                <a:srgbClr val="222222"/>
              </a:solidFill>
              <a:highlight>
                <a:srgbClr val="FFFFFF"/>
              </a:highlight>
              <a:latin typeface="Lora"/>
              <a:ea typeface="Lora"/>
              <a:cs typeface="Lora"/>
              <a:sym typeface="Lora"/>
            </a:endParaRPr>
          </a:p>
          <a:p>
            <a:pPr marL="0" lvl="0" indent="0" algn="ctr" rtl="0">
              <a:lnSpc>
                <a:spcPct val="100000"/>
              </a:lnSpc>
              <a:spcBef>
                <a:spcPts val="0"/>
              </a:spcBef>
              <a:spcAft>
                <a:spcPts val="0"/>
              </a:spcAft>
              <a:buNone/>
            </a:pPr>
            <a:r>
              <a:rPr lang="en" b="1">
                <a:solidFill>
                  <a:srgbClr val="222222"/>
                </a:solidFill>
                <a:highlight>
                  <a:srgbClr val="FFFFFF"/>
                </a:highlight>
                <a:latin typeface="Lora"/>
                <a:ea typeface="Lora"/>
                <a:cs typeface="Lora"/>
                <a:sym typeface="Lora"/>
              </a:rPr>
              <a:t>The link below will take you right to the activities calendar where you can view schedule, get the mobile app, and subscribe to notify me for </a:t>
            </a:r>
            <a:r>
              <a:rPr lang="en" b="1">
                <a:solidFill>
                  <a:srgbClr val="333333"/>
                </a:solidFill>
                <a:highlight>
                  <a:srgbClr val="FFFFFF"/>
                </a:highlight>
                <a:latin typeface="Arial"/>
                <a:ea typeface="Arial"/>
                <a:cs typeface="Arial"/>
                <a:sym typeface="Arial"/>
              </a:rPr>
              <a:t>to receive automatic text and email notifications for schedule changes and reminders for those activities you want to track.</a:t>
            </a:r>
            <a:endParaRPr b="1">
              <a:solidFill>
                <a:srgbClr val="222222"/>
              </a:solidFill>
              <a:highlight>
                <a:srgbClr val="FFFFFF"/>
              </a:highlight>
              <a:latin typeface="Lora"/>
              <a:ea typeface="Lora"/>
              <a:cs typeface="Lora"/>
              <a:sym typeface="Lora"/>
            </a:endParaRPr>
          </a:p>
          <a:p>
            <a:pPr marL="0" lvl="0" indent="0" algn="ctr" rtl="0">
              <a:lnSpc>
                <a:spcPct val="100000"/>
              </a:lnSpc>
              <a:spcBef>
                <a:spcPts val="0"/>
              </a:spcBef>
              <a:spcAft>
                <a:spcPts val="0"/>
              </a:spcAft>
              <a:buNone/>
            </a:pPr>
            <a:endParaRPr sz="1200" b="1">
              <a:solidFill>
                <a:srgbClr val="222222"/>
              </a:solidFill>
              <a:highlight>
                <a:srgbClr val="FFFFFF"/>
              </a:highlight>
              <a:latin typeface="Lora"/>
              <a:ea typeface="Lora"/>
              <a:cs typeface="Lora"/>
              <a:sym typeface="Lora"/>
            </a:endParaRPr>
          </a:p>
          <a:p>
            <a:pPr marL="0" lvl="0" indent="0" algn="ctr" rtl="0">
              <a:lnSpc>
                <a:spcPct val="100000"/>
              </a:lnSpc>
              <a:spcBef>
                <a:spcPts val="0"/>
              </a:spcBef>
              <a:spcAft>
                <a:spcPts val="0"/>
              </a:spcAft>
              <a:buNone/>
            </a:pPr>
            <a:r>
              <a:rPr lang="en" sz="4000" b="1" u="sng">
                <a:solidFill>
                  <a:schemeClr val="hlink"/>
                </a:solidFill>
                <a:highlight>
                  <a:srgbClr val="FFFFFF"/>
                </a:highlight>
                <a:latin typeface="Lora"/>
                <a:ea typeface="Lora"/>
                <a:cs typeface="Lora"/>
                <a:sym typeface="Lora"/>
                <a:hlinkClick r:id="rId4"/>
              </a:rPr>
              <a:t>Antigo</a:t>
            </a:r>
            <a:endParaRPr sz="4000" b="1">
              <a:solidFill>
                <a:srgbClr val="222222"/>
              </a:solidFill>
              <a:highlight>
                <a:srgbClr val="FFFFFF"/>
              </a:highlight>
              <a:latin typeface="Lora"/>
              <a:ea typeface="Lora"/>
              <a:cs typeface="Lora"/>
              <a:sym typeface="Lora"/>
            </a:endParaRPr>
          </a:p>
          <a:p>
            <a:pPr marL="0" lvl="0" indent="0" algn="ctr" rtl="0">
              <a:lnSpc>
                <a:spcPct val="100000"/>
              </a:lnSpc>
              <a:spcBef>
                <a:spcPts val="0"/>
              </a:spcBef>
              <a:spcAft>
                <a:spcPts val="0"/>
              </a:spcAft>
              <a:buNone/>
            </a:pPr>
            <a:endParaRPr b="1">
              <a:solidFill>
                <a:srgbClr val="222222"/>
              </a:solidFill>
              <a:highlight>
                <a:srgbClr val="FFFFFF"/>
              </a:highlight>
              <a:latin typeface="Lora"/>
              <a:ea typeface="Lora"/>
              <a:cs typeface="Lora"/>
              <a:sym typeface="Lora"/>
            </a:endParaRPr>
          </a:p>
          <a:p>
            <a:pPr marL="0" lvl="0" indent="0" algn="l" rtl="0">
              <a:lnSpc>
                <a:spcPct val="100000"/>
              </a:lnSpc>
              <a:spcBef>
                <a:spcPts val="0"/>
              </a:spcBef>
              <a:spcAft>
                <a:spcPts val="0"/>
              </a:spcAft>
              <a:buNone/>
            </a:pPr>
            <a:endParaRPr sz="1400">
              <a:solidFill>
                <a:srgbClr val="222222"/>
              </a:solidFill>
              <a:highlight>
                <a:srgbClr val="FFFFFF"/>
              </a:highlight>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89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80000"/>
                </a:solidFill>
              </a:rPr>
              <a:t>STUDENT ATHLETE ACADEMICS</a:t>
            </a:r>
            <a:endParaRPr>
              <a:solidFill>
                <a:srgbClr val="980000"/>
              </a:solidFill>
            </a:endParaRPr>
          </a:p>
        </p:txBody>
      </p:sp>
      <p:sp>
        <p:nvSpPr>
          <p:cNvPr id="78" name="Google Shape;78;p16"/>
          <p:cNvSpPr txBox="1">
            <a:spLocks noGrp="1"/>
          </p:cNvSpPr>
          <p:nvPr>
            <p:ph type="body" idx="1"/>
          </p:nvPr>
        </p:nvSpPr>
        <p:spPr>
          <a:xfrm>
            <a:off x="311700" y="589925"/>
            <a:ext cx="8797500" cy="431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rgbClr val="980000"/>
                </a:solidFill>
              </a:rPr>
              <a:t>-</a:t>
            </a:r>
            <a:r>
              <a:rPr lang="en" sz="1900" b="1">
                <a:solidFill>
                  <a:srgbClr val="980000"/>
                </a:solidFill>
              </a:rPr>
              <a:t>SCHOOL COMES FIRST!</a:t>
            </a:r>
            <a:r>
              <a:rPr lang="en" sz="1900">
                <a:solidFill>
                  <a:srgbClr val="980000"/>
                </a:solidFill>
              </a:rPr>
              <a:t>  Every athlete is expected to do their absolute best in each and every class.  Teachers are always available there for help.</a:t>
            </a:r>
            <a:endParaRPr sz="1900">
              <a:solidFill>
                <a:srgbClr val="980000"/>
              </a:solidFill>
            </a:endParaRPr>
          </a:p>
          <a:p>
            <a:pPr marL="0" lvl="0" indent="0" algn="l" rtl="0">
              <a:lnSpc>
                <a:spcPct val="100000"/>
              </a:lnSpc>
              <a:spcBef>
                <a:spcPts val="1600"/>
              </a:spcBef>
              <a:spcAft>
                <a:spcPts val="0"/>
              </a:spcAft>
              <a:buNone/>
            </a:pPr>
            <a:r>
              <a:rPr lang="en" sz="2400" b="1">
                <a:solidFill>
                  <a:srgbClr val="980000"/>
                </a:solidFill>
                <a:highlight>
                  <a:srgbClr val="FFFF00"/>
                </a:highlight>
                <a:latin typeface="Arial"/>
                <a:ea typeface="Arial"/>
                <a:cs typeface="Arial"/>
                <a:sym typeface="Arial"/>
              </a:rPr>
              <a:t>Grades</a:t>
            </a:r>
            <a:r>
              <a:rPr lang="en" sz="1900" b="1">
                <a:solidFill>
                  <a:srgbClr val="980000"/>
                </a:solidFill>
                <a:latin typeface="Arial"/>
                <a:ea typeface="Arial"/>
                <a:cs typeface="Arial"/>
                <a:sym typeface="Arial"/>
              </a:rPr>
              <a:t> - MS WINTER SPORTS - Boys 7-8 Basketball will go off of </a:t>
            </a:r>
            <a:endParaRPr sz="1900" b="1">
              <a:solidFill>
                <a:srgbClr val="980000"/>
              </a:solidFill>
              <a:latin typeface="Arial"/>
              <a:ea typeface="Arial"/>
              <a:cs typeface="Arial"/>
              <a:sym typeface="Arial"/>
            </a:endParaRPr>
          </a:p>
          <a:p>
            <a:pPr marL="0" lvl="0" indent="0" algn="l" rtl="0">
              <a:lnSpc>
                <a:spcPct val="100000"/>
              </a:lnSpc>
              <a:spcBef>
                <a:spcPts val="0"/>
              </a:spcBef>
              <a:spcAft>
                <a:spcPts val="0"/>
              </a:spcAft>
              <a:buNone/>
            </a:pPr>
            <a:r>
              <a:rPr lang="en" sz="1900" b="1">
                <a:solidFill>
                  <a:srgbClr val="980000"/>
                </a:solidFill>
                <a:latin typeface="Arial"/>
                <a:ea typeface="Arial"/>
                <a:cs typeface="Arial"/>
                <a:sym typeface="Arial"/>
              </a:rPr>
              <a:t>   Semester 2 grades from 24-25 and then Quarter 1 grades. </a:t>
            </a:r>
            <a:endParaRPr sz="1900" b="1">
              <a:solidFill>
                <a:srgbClr val="980000"/>
              </a:solidFill>
              <a:latin typeface="Arial"/>
              <a:ea typeface="Arial"/>
              <a:cs typeface="Arial"/>
              <a:sym typeface="Arial"/>
            </a:endParaRPr>
          </a:p>
          <a:p>
            <a:pPr marL="0" lvl="0" indent="0" algn="l" rtl="0">
              <a:lnSpc>
                <a:spcPct val="100000"/>
              </a:lnSpc>
              <a:spcBef>
                <a:spcPts val="0"/>
              </a:spcBef>
              <a:spcAft>
                <a:spcPts val="0"/>
              </a:spcAft>
              <a:buNone/>
            </a:pPr>
            <a:r>
              <a:rPr lang="en" sz="1900" b="1">
                <a:solidFill>
                  <a:srgbClr val="980000"/>
                </a:solidFill>
                <a:latin typeface="Arial"/>
                <a:ea typeface="Arial"/>
                <a:cs typeface="Arial"/>
                <a:sym typeface="Arial"/>
              </a:rPr>
              <a:t> MS WINTER SPORTS - Gymnastics &amp; Wrestling will go off of Quarter 1 </a:t>
            </a:r>
            <a:endParaRPr sz="1900" b="1">
              <a:solidFill>
                <a:srgbClr val="980000"/>
              </a:solidFill>
              <a:latin typeface="Arial"/>
              <a:ea typeface="Arial"/>
              <a:cs typeface="Arial"/>
              <a:sym typeface="Arial"/>
            </a:endParaRPr>
          </a:p>
          <a:p>
            <a:pPr marL="0" lvl="0" indent="0" algn="l" rtl="0">
              <a:lnSpc>
                <a:spcPct val="100000"/>
              </a:lnSpc>
              <a:spcBef>
                <a:spcPts val="0"/>
              </a:spcBef>
              <a:spcAft>
                <a:spcPts val="0"/>
              </a:spcAft>
              <a:buNone/>
            </a:pPr>
            <a:r>
              <a:rPr lang="en" sz="1900" b="1">
                <a:solidFill>
                  <a:srgbClr val="980000"/>
                </a:solidFill>
                <a:latin typeface="Arial"/>
                <a:ea typeface="Arial"/>
                <a:cs typeface="Arial"/>
                <a:sym typeface="Arial"/>
              </a:rPr>
              <a:t>   Grades and Semester 1 grades.  Quarter 1 ends November 8 and </a:t>
            </a:r>
            <a:endParaRPr sz="1900" b="1">
              <a:solidFill>
                <a:srgbClr val="980000"/>
              </a:solidFill>
              <a:latin typeface="Arial"/>
              <a:ea typeface="Arial"/>
              <a:cs typeface="Arial"/>
              <a:sym typeface="Arial"/>
            </a:endParaRPr>
          </a:p>
          <a:p>
            <a:pPr marL="0" lvl="0" indent="0" algn="l" rtl="0">
              <a:lnSpc>
                <a:spcPct val="100000"/>
              </a:lnSpc>
              <a:spcBef>
                <a:spcPts val="0"/>
              </a:spcBef>
              <a:spcAft>
                <a:spcPts val="0"/>
              </a:spcAft>
              <a:buNone/>
            </a:pPr>
            <a:r>
              <a:rPr lang="en" sz="1900" b="1">
                <a:solidFill>
                  <a:srgbClr val="980000"/>
                </a:solidFill>
                <a:latin typeface="Arial"/>
                <a:ea typeface="Arial"/>
                <a:cs typeface="Arial"/>
                <a:sym typeface="Arial"/>
              </a:rPr>
              <a:t>   Semester 1 ends on January 23rd.</a:t>
            </a:r>
            <a:endParaRPr sz="1900" b="1">
              <a:solidFill>
                <a:srgbClr val="980000"/>
              </a:solidFill>
              <a:latin typeface="Arial"/>
              <a:ea typeface="Arial"/>
              <a:cs typeface="Arial"/>
              <a:sym typeface="Arial"/>
            </a:endParaRPr>
          </a:p>
          <a:p>
            <a:pPr marL="0" lvl="0" indent="0" algn="ctr" rtl="0">
              <a:lnSpc>
                <a:spcPct val="100000"/>
              </a:lnSpc>
              <a:spcBef>
                <a:spcPts val="0"/>
              </a:spcBef>
              <a:spcAft>
                <a:spcPts val="0"/>
              </a:spcAft>
              <a:buNone/>
            </a:pPr>
            <a:endParaRPr sz="1000" b="1">
              <a:solidFill>
                <a:srgbClr val="980000"/>
              </a:solidFill>
              <a:latin typeface="Arial"/>
              <a:ea typeface="Arial"/>
              <a:cs typeface="Arial"/>
              <a:sym typeface="Arial"/>
            </a:endParaRPr>
          </a:p>
          <a:p>
            <a:pPr marL="0" lvl="0" indent="0" algn="l" rtl="0">
              <a:lnSpc>
                <a:spcPct val="100000"/>
              </a:lnSpc>
              <a:spcBef>
                <a:spcPts val="0"/>
              </a:spcBef>
              <a:spcAft>
                <a:spcPts val="0"/>
              </a:spcAft>
              <a:buNone/>
            </a:pPr>
            <a:r>
              <a:rPr lang="en" sz="1900" b="1">
                <a:solidFill>
                  <a:srgbClr val="980000"/>
                </a:solidFill>
                <a:latin typeface="Arial"/>
                <a:ea typeface="Arial"/>
                <a:cs typeface="Arial"/>
                <a:sym typeface="Arial"/>
              </a:rPr>
              <a:t>        </a:t>
            </a:r>
            <a:r>
              <a:rPr lang="en" sz="1900" b="1" i="1" u="sng">
                <a:solidFill>
                  <a:srgbClr val="980000"/>
                </a:solidFill>
                <a:latin typeface="Arial"/>
                <a:ea typeface="Arial"/>
                <a:cs typeface="Arial"/>
                <a:sym typeface="Arial"/>
              </a:rPr>
              <a:t>2 or more F’s</a:t>
            </a:r>
            <a:r>
              <a:rPr lang="en" sz="1900" b="1">
                <a:solidFill>
                  <a:srgbClr val="980000"/>
                </a:solidFill>
                <a:latin typeface="Arial"/>
                <a:ea typeface="Arial"/>
                <a:cs typeface="Arial"/>
                <a:sym typeface="Arial"/>
              </a:rPr>
              <a:t> will make the athlete ineligible for the season. </a:t>
            </a:r>
            <a:endParaRPr sz="1900" b="1">
              <a:solidFill>
                <a:srgbClr val="980000"/>
              </a:solidFill>
              <a:latin typeface="Arial"/>
              <a:ea typeface="Arial"/>
              <a:cs typeface="Arial"/>
              <a:sym typeface="Arial"/>
            </a:endParaRPr>
          </a:p>
          <a:p>
            <a:pPr marL="0" lvl="0" indent="0" algn="l" rtl="0">
              <a:lnSpc>
                <a:spcPct val="100000"/>
              </a:lnSpc>
              <a:spcBef>
                <a:spcPts val="0"/>
              </a:spcBef>
              <a:spcAft>
                <a:spcPts val="0"/>
              </a:spcAft>
              <a:buNone/>
            </a:pPr>
            <a:r>
              <a:rPr lang="en" sz="1900" b="1">
                <a:solidFill>
                  <a:srgbClr val="980000"/>
                </a:solidFill>
                <a:latin typeface="Arial"/>
                <a:ea typeface="Arial"/>
                <a:cs typeface="Arial"/>
                <a:sym typeface="Arial"/>
              </a:rPr>
              <a:t>       </a:t>
            </a:r>
            <a:r>
              <a:rPr lang="en" sz="1900" b="1" i="1" u="sng">
                <a:solidFill>
                  <a:srgbClr val="980000"/>
                </a:solidFill>
                <a:latin typeface="Arial"/>
                <a:ea typeface="Arial"/>
                <a:cs typeface="Arial"/>
                <a:sym typeface="Arial"/>
              </a:rPr>
              <a:t>1 F </a:t>
            </a:r>
            <a:r>
              <a:rPr lang="en" sz="1900" b="1">
                <a:solidFill>
                  <a:srgbClr val="980000"/>
                </a:solidFill>
                <a:latin typeface="Arial"/>
                <a:ea typeface="Arial"/>
                <a:cs typeface="Arial"/>
                <a:sym typeface="Arial"/>
              </a:rPr>
              <a:t> the athlete will be on weekly grade checks.</a:t>
            </a:r>
            <a:endParaRPr sz="1900" b="1">
              <a:solidFill>
                <a:srgbClr val="980000"/>
              </a:solidFill>
              <a:latin typeface="Arial"/>
              <a:ea typeface="Arial"/>
              <a:cs typeface="Arial"/>
              <a:sym typeface="Arial"/>
            </a:endParaRPr>
          </a:p>
          <a:p>
            <a:pPr marL="0" lvl="0" indent="0" algn="l" rtl="0">
              <a:lnSpc>
                <a:spcPct val="100000"/>
              </a:lnSpc>
              <a:spcBef>
                <a:spcPts val="0"/>
              </a:spcBef>
              <a:spcAft>
                <a:spcPts val="0"/>
              </a:spcAft>
              <a:buNone/>
            </a:pPr>
            <a:r>
              <a:rPr lang="en" sz="1900" b="1">
                <a:solidFill>
                  <a:srgbClr val="980000"/>
                </a:solidFill>
                <a:latin typeface="Arial"/>
                <a:ea typeface="Arial"/>
                <a:cs typeface="Arial"/>
                <a:sym typeface="Arial"/>
              </a:rPr>
              <a:t>  If they have 1 or more F’s during the weekly grade check, they will be </a:t>
            </a:r>
            <a:endParaRPr sz="1900" b="1">
              <a:solidFill>
                <a:srgbClr val="980000"/>
              </a:solidFill>
              <a:latin typeface="Arial"/>
              <a:ea typeface="Arial"/>
              <a:cs typeface="Arial"/>
              <a:sym typeface="Arial"/>
            </a:endParaRPr>
          </a:p>
          <a:p>
            <a:pPr marL="0" lvl="0" indent="0" algn="l" rtl="0">
              <a:lnSpc>
                <a:spcPct val="100000"/>
              </a:lnSpc>
              <a:spcBef>
                <a:spcPts val="0"/>
              </a:spcBef>
              <a:spcAft>
                <a:spcPts val="0"/>
              </a:spcAft>
              <a:buNone/>
            </a:pPr>
            <a:r>
              <a:rPr lang="en" sz="1900" b="1">
                <a:solidFill>
                  <a:srgbClr val="980000"/>
                </a:solidFill>
                <a:latin typeface="Arial"/>
                <a:ea typeface="Arial"/>
                <a:cs typeface="Arial"/>
                <a:sym typeface="Arial"/>
              </a:rPr>
              <a:t>   ineligible to compete until the next grade check.  They will not be able </a:t>
            </a:r>
            <a:endParaRPr sz="1900" b="1">
              <a:solidFill>
                <a:srgbClr val="980000"/>
              </a:solidFill>
              <a:latin typeface="Arial"/>
              <a:ea typeface="Arial"/>
              <a:cs typeface="Arial"/>
              <a:sym typeface="Arial"/>
            </a:endParaRPr>
          </a:p>
          <a:p>
            <a:pPr marL="0" lvl="0" indent="0" algn="l" rtl="0">
              <a:lnSpc>
                <a:spcPct val="100000"/>
              </a:lnSpc>
              <a:spcBef>
                <a:spcPts val="0"/>
              </a:spcBef>
              <a:spcAft>
                <a:spcPts val="0"/>
              </a:spcAft>
              <a:buNone/>
            </a:pPr>
            <a:r>
              <a:rPr lang="en" sz="1900" b="1">
                <a:solidFill>
                  <a:srgbClr val="980000"/>
                </a:solidFill>
                <a:latin typeface="Arial"/>
                <a:ea typeface="Arial"/>
                <a:cs typeface="Arial"/>
                <a:sym typeface="Arial"/>
              </a:rPr>
              <a:t>   to travel that week to away events but can attend any home events.    </a:t>
            </a:r>
            <a:endParaRPr sz="1900" b="1">
              <a:solidFill>
                <a:srgbClr val="980000"/>
              </a:solidFill>
              <a:latin typeface="Arial"/>
              <a:ea typeface="Arial"/>
              <a:cs typeface="Arial"/>
              <a:sym typeface="Arial"/>
            </a:endParaRPr>
          </a:p>
          <a:p>
            <a:pPr marL="0" lvl="0" indent="0" algn="l" rtl="0">
              <a:lnSpc>
                <a:spcPct val="100000"/>
              </a:lnSpc>
              <a:spcBef>
                <a:spcPts val="0"/>
              </a:spcBef>
              <a:spcAft>
                <a:spcPts val="0"/>
              </a:spcAft>
              <a:buNone/>
            </a:pPr>
            <a:r>
              <a:rPr lang="en" sz="1900" b="1">
                <a:solidFill>
                  <a:srgbClr val="980000"/>
                </a:solidFill>
                <a:latin typeface="Arial"/>
                <a:ea typeface="Arial"/>
                <a:cs typeface="Arial"/>
                <a:sym typeface="Arial"/>
              </a:rPr>
              <a:t>   They will be able to practice with their team during that week.</a:t>
            </a:r>
            <a:endParaRPr sz="1900" b="1">
              <a:solidFill>
                <a:srgbClr val="980000"/>
              </a:solidFill>
              <a:latin typeface="Arial"/>
              <a:ea typeface="Arial"/>
              <a:cs typeface="Arial"/>
              <a:sym typeface="Arial"/>
            </a:endParaRPr>
          </a:p>
          <a:p>
            <a:pPr marL="0" lvl="0" indent="0" algn="ctr" rtl="0">
              <a:lnSpc>
                <a:spcPct val="100000"/>
              </a:lnSpc>
              <a:spcBef>
                <a:spcPts val="0"/>
              </a:spcBef>
              <a:spcAft>
                <a:spcPts val="0"/>
              </a:spcAft>
              <a:buNone/>
            </a:pPr>
            <a:endParaRPr sz="1900" b="1">
              <a:solidFill>
                <a:srgbClr val="980000"/>
              </a:solidFill>
              <a:latin typeface="Arial"/>
              <a:ea typeface="Arial"/>
              <a:cs typeface="Arial"/>
              <a:sym typeface="Arial"/>
            </a:endParaRPr>
          </a:p>
          <a:p>
            <a:pPr marL="457200" lvl="0" indent="0" algn="ctr" rtl="0">
              <a:spcBef>
                <a:spcPts val="0"/>
              </a:spcBef>
              <a:spcAft>
                <a:spcPts val="0"/>
              </a:spcAft>
              <a:buNone/>
            </a:pPr>
            <a:endParaRPr sz="1900" b="1">
              <a:solidFill>
                <a:srgbClr val="98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52400" y="200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80000"/>
                </a:solidFill>
              </a:rPr>
              <a:t>SPORTS PHYSICAL</a:t>
            </a:r>
            <a:endParaRPr>
              <a:solidFill>
                <a:srgbClr val="980000"/>
              </a:solidFill>
            </a:endParaRPr>
          </a:p>
        </p:txBody>
      </p:sp>
      <p:sp>
        <p:nvSpPr>
          <p:cNvPr id="84" name="Google Shape;84;p17"/>
          <p:cNvSpPr txBox="1">
            <a:spLocks noGrp="1"/>
          </p:cNvSpPr>
          <p:nvPr>
            <p:ph type="body" idx="1"/>
          </p:nvPr>
        </p:nvSpPr>
        <p:spPr>
          <a:xfrm>
            <a:off x="352400" y="732875"/>
            <a:ext cx="8520600" cy="3551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b="1">
                <a:solidFill>
                  <a:srgbClr val="A61C00"/>
                </a:solidFill>
                <a:latin typeface="Arial"/>
                <a:ea typeface="Arial"/>
                <a:cs typeface="Arial"/>
                <a:sym typeface="Arial"/>
              </a:rPr>
              <a:t>-</a:t>
            </a:r>
            <a:r>
              <a:rPr lang="en" sz="2200" b="1">
                <a:solidFill>
                  <a:srgbClr val="A61C00"/>
                </a:solidFill>
                <a:latin typeface="Arial"/>
                <a:ea typeface="Arial"/>
                <a:cs typeface="Arial"/>
                <a:sym typeface="Arial"/>
              </a:rPr>
              <a:t>Every student athlete needs a sports physical every 2 school years-Fully completed signed and dated by doctor and filled out and signed by a parent/guardian. The original form then needs to be turned into Beth Decker at the high school athletic office.  Please make an appointment with your doctor or clinic. You must submit the physical form to the HS Athletic office.  </a:t>
            </a:r>
            <a:endParaRPr sz="2200" b="1" i="1">
              <a:solidFill>
                <a:srgbClr val="A61C00"/>
              </a:solidFill>
              <a:highlight>
                <a:srgbClr val="FFFF00"/>
              </a:highlight>
              <a:latin typeface="Arial"/>
              <a:ea typeface="Arial"/>
              <a:cs typeface="Arial"/>
              <a:sym typeface="Arial"/>
            </a:endParaRPr>
          </a:p>
          <a:p>
            <a:pPr marL="0" lvl="0" indent="0" algn="l" rtl="0">
              <a:spcBef>
                <a:spcPts val="0"/>
              </a:spcBef>
              <a:spcAft>
                <a:spcPts val="1600"/>
              </a:spcAft>
              <a:buNone/>
            </a:pPr>
            <a:endParaRPr/>
          </a:p>
        </p:txBody>
      </p:sp>
      <p:pic>
        <p:nvPicPr>
          <p:cNvPr id="85" name="Google Shape;85;p17"/>
          <p:cNvPicPr preferRelativeResize="0"/>
          <p:nvPr/>
        </p:nvPicPr>
        <p:blipFill>
          <a:blip r:embed="rId3">
            <a:alphaModFix/>
          </a:blip>
          <a:stretch>
            <a:fillRect/>
          </a:stretch>
        </p:blipFill>
        <p:spPr>
          <a:xfrm>
            <a:off x="4679575" y="3506075"/>
            <a:ext cx="2060450" cy="1300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58000"/>
            <a:ext cx="8520600" cy="50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rgbClr val="980000"/>
                </a:solidFill>
              </a:rPr>
              <a:t>DRIVING AND RIDING FORMS</a:t>
            </a:r>
            <a:endParaRPr sz="2600">
              <a:solidFill>
                <a:srgbClr val="980000"/>
              </a:solidFill>
            </a:endParaRPr>
          </a:p>
        </p:txBody>
      </p:sp>
      <p:sp>
        <p:nvSpPr>
          <p:cNvPr id="91" name="Google Shape;91;p18"/>
          <p:cNvSpPr txBox="1">
            <a:spLocks noGrp="1"/>
          </p:cNvSpPr>
          <p:nvPr>
            <p:ph type="body" idx="1"/>
          </p:nvPr>
        </p:nvSpPr>
        <p:spPr>
          <a:xfrm>
            <a:off x="207650" y="455700"/>
            <a:ext cx="8624700" cy="42321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endParaRPr sz="500" b="1">
              <a:solidFill>
                <a:srgbClr val="A61C00"/>
              </a:solidFill>
              <a:latin typeface="Arial"/>
              <a:ea typeface="Arial"/>
              <a:cs typeface="Arial"/>
              <a:sym typeface="Arial"/>
            </a:endParaRPr>
          </a:p>
          <a:p>
            <a:pPr marL="457200" lvl="0" indent="0" algn="l" rtl="0">
              <a:spcBef>
                <a:spcPts val="0"/>
              </a:spcBef>
              <a:spcAft>
                <a:spcPts val="0"/>
              </a:spcAft>
              <a:buNone/>
            </a:pPr>
            <a:r>
              <a:rPr lang="en" sz="1600" b="1">
                <a:solidFill>
                  <a:srgbClr val="A61C00"/>
                </a:solidFill>
                <a:latin typeface="Arial"/>
                <a:ea typeface="Arial"/>
                <a:cs typeface="Arial"/>
                <a:sym typeface="Arial"/>
              </a:rPr>
              <a:t>If an athlete needs to ride home with a parent/guardian after an away competition, </a:t>
            </a:r>
            <a:endParaRPr sz="1600" b="1">
              <a:solidFill>
                <a:srgbClr val="A61C00"/>
              </a:solidFill>
              <a:latin typeface="Arial"/>
              <a:ea typeface="Arial"/>
              <a:cs typeface="Arial"/>
              <a:sym typeface="Arial"/>
            </a:endParaRPr>
          </a:p>
          <a:p>
            <a:pPr marL="457200" lvl="0" indent="0" algn="l" rtl="0">
              <a:spcBef>
                <a:spcPts val="0"/>
              </a:spcBef>
              <a:spcAft>
                <a:spcPts val="0"/>
              </a:spcAft>
              <a:buNone/>
            </a:pPr>
            <a:r>
              <a:rPr lang="en" sz="1600" b="1">
                <a:solidFill>
                  <a:srgbClr val="A61C00"/>
                </a:solidFill>
                <a:latin typeface="Arial"/>
                <a:ea typeface="Arial"/>
                <a:cs typeface="Arial"/>
                <a:sym typeface="Arial"/>
              </a:rPr>
              <a:t>  a Ride Home with Parent/Legal Guardian form (</a:t>
            </a:r>
            <a:r>
              <a:rPr lang="en" sz="1600" b="1">
                <a:solidFill>
                  <a:srgbClr val="222222"/>
                </a:solidFill>
                <a:highlight>
                  <a:srgbClr val="00FF00"/>
                </a:highlight>
                <a:latin typeface="Arial"/>
                <a:ea typeface="Arial"/>
                <a:cs typeface="Arial"/>
                <a:sym typeface="Arial"/>
              </a:rPr>
              <a:t>green</a:t>
            </a:r>
            <a:r>
              <a:rPr lang="en" sz="1600" b="1">
                <a:solidFill>
                  <a:srgbClr val="A61C00"/>
                </a:solidFill>
                <a:latin typeface="Arial"/>
                <a:ea typeface="Arial"/>
                <a:cs typeface="Arial"/>
                <a:sym typeface="Arial"/>
              </a:rPr>
              <a:t>) must be filled out for the sports  season and list the authorized parent/guardian to transport them home after the event.  This form needs to be completed and returned to Beth Decker or Tom Schofield in the HS Athletic office prior to the start of competition. There will then be a sign out sheet with the Coach for the parent to sign out their child after each event is completed.</a:t>
            </a:r>
            <a:endParaRPr sz="1600" b="1">
              <a:solidFill>
                <a:srgbClr val="A61C00"/>
              </a:solidFill>
              <a:latin typeface="Arial"/>
              <a:ea typeface="Arial"/>
              <a:cs typeface="Arial"/>
              <a:sym typeface="Arial"/>
            </a:endParaRPr>
          </a:p>
          <a:p>
            <a:pPr marL="0" lvl="0" indent="0" algn="l" rtl="0">
              <a:spcBef>
                <a:spcPts val="0"/>
              </a:spcBef>
              <a:spcAft>
                <a:spcPts val="0"/>
              </a:spcAft>
              <a:buNone/>
            </a:pPr>
            <a:r>
              <a:rPr lang="en" sz="1600" b="1">
                <a:solidFill>
                  <a:srgbClr val="A61C00"/>
                </a:solidFill>
                <a:latin typeface="Arial"/>
                <a:ea typeface="Arial"/>
                <a:cs typeface="Arial"/>
                <a:sym typeface="Arial"/>
              </a:rPr>
              <a:t>              **</a:t>
            </a:r>
            <a:r>
              <a:rPr lang="en" sz="1600" b="1">
                <a:solidFill>
                  <a:srgbClr val="A61C00"/>
                </a:solidFill>
                <a:highlight>
                  <a:srgbClr val="FFFF00"/>
                </a:highlight>
                <a:latin typeface="Arial"/>
                <a:ea typeface="Arial"/>
                <a:cs typeface="Arial"/>
                <a:sym typeface="Arial"/>
              </a:rPr>
              <a:t>Do not turn them into the coach or turn them in the day of an event</a:t>
            </a:r>
            <a:r>
              <a:rPr lang="en" sz="1600" b="1">
                <a:solidFill>
                  <a:srgbClr val="A61C00"/>
                </a:solidFill>
                <a:latin typeface="Arial"/>
                <a:ea typeface="Arial"/>
                <a:cs typeface="Arial"/>
                <a:sym typeface="Arial"/>
              </a:rPr>
              <a:t>.  </a:t>
            </a:r>
            <a:endParaRPr sz="1600" b="1">
              <a:solidFill>
                <a:srgbClr val="A61C00"/>
              </a:solidFill>
              <a:latin typeface="Arial"/>
              <a:ea typeface="Arial"/>
              <a:cs typeface="Arial"/>
              <a:sym typeface="Arial"/>
            </a:endParaRPr>
          </a:p>
          <a:p>
            <a:pPr marL="457200" lvl="0" indent="0" algn="ctr" rtl="0">
              <a:spcBef>
                <a:spcPts val="0"/>
              </a:spcBef>
              <a:spcAft>
                <a:spcPts val="0"/>
              </a:spcAft>
              <a:buNone/>
            </a:pPr>
            <a:r>
              <a:rPr lang="en" sz="1600" b="1">
                <a:solidFill>
                  <a:srgbClr val="A61C00"/>
                </a:solidFill>
                <a:latin typeface="Arial"/>
                <a:ea typeface="Arial"/>
                <a:cs typeface="Arial"/>
                <a:sym typeface="Arial"/>
              </a:rPr>
              <a:t> </a:t>
            </a:r>
            <a:endParaRPr sz="1600" b="1">
              <a:solidFill>
                <a:srgbClr val="A61C00"/>
              </a:solidFill>
              <a:latin typeface="Arial"/>
              <a:ea typeface="Arial"/>
              <a:cs typeface="Arial"/>
              <a:sym typeface="Arial"/>
            </a:endParaRPr>
          </a:p>
          <a:p>
            <a:pPr marL="457200" lvl="0" indent="0" algn="ctr" rtl="0">
              <a:spcBef>
                <a:spcPts val="0"/>
              </a:spcBef>
              <a:spcAft>
                <a:spcPts val="0"/>
              </a:spcAft>
              <a:buNone/>
            </a:pPr>
            <a:r>
              <a:rPr lang="en" sz="1600" b="1">
                <a:solidFill>
                  <a:srgbClr val="A61C00"/>
                </a:solidFill>
                <a:latin typeface="Arial"/>
                <a:ea typeface="Arial"/>
                <a:cs typeface="Arial"/>
                <a:sym typeface="Arial"/>
              </a:rPr>
              <a:t>If your student athlete needs to ride home after an away event with someone other</a:t>
            </a:r>
            <a:endParaRPr sz="1600" b="1">
              <a:solidFill>
                <a:srgbClr val="A61C00"/>
              </a:solidFill>
              <a:latin typeface="Arial"/>
              <a:ea typeface="Arial"/>
              <a:cs typeface="Arial"/>
              <a:sym typeface="Arial"/>
            </a:endParaRPr>
          </a:p>
          <a:p>
            <a:pPr marL="457200" lvl="0" indent="0" algn="ctr" rtl="0">
              <a:spcBef>
                <a:spcPts val="0"/>
              </a:spcBef>
              <a:spcAft>
                <a:spcPts val="0"/>
              </a:spcAft>
              <a:buNone/>
            </a:pPr>
            <a:r>
              <a:rPr lang="en" sz="1600" b="1">
                <a:solidFill>
                  <a:srgbClr val="A61C00"/>
                </a:solidFill>
                <a:latin typeface="Arial"/>
                <a:ea typeface="Arial"/>
                <a:cs typeface="Arial"/>
                <a:sym typeface="Arial"/>
              </a:rPr>
              <a:t>than their parent/guardian and they are age 21 or older, there is an </a:t>
            </a:r>
            <a:r>
              <a:rPr lang="en" sz="1600" b="1">
                <a:solidFill>
                  <a:srgbClr val="A61C00"/>
                </a:solidFill>
                <a:highlight>
                  <a:schemeClr val="accent6"/>
                </a:highlight>
                <a:latin typeface="Arial"/>
                <a:ea typeface="Arial"/>
                <a:cs typeface="Arial"/>
                <a:sym typeface="Arial"/>
              </a:rPr>
              <a:t>orange</a:t>
            </a:r>
            <a:r>
              <a:rPr lang="en" sz="1600" b="1">
                <a:solidFill>
                  <a:srgbClr val="A61C00"/>
                </a:solidFill>
                <a:latin typeface="Arial"/>
                <a:ea typeface="Arial"/>
                <a:cs typeface="Arial"/>
                <a:sym typeface="Arial"/>
              </a:rPr>
              <a:t> form that needs to be filled out and turned into the HS athletic office to be approved and signed 24 hours prior to the event.   For Saturday events, this form would need to be turned in by 9:00 am Friday morning,</a:t>
            </a:r>
            <a:endParaRPr sz="1600" b="1">
              <a:solidFill>
                <a:srgbClr val="A61C00"/>
              </a:solidFill>
              <a:latin typeface="Arial"/>
              <a:ea typeface="Arial"/>
              <a:cs typeface="Arial"/>
              <a:sym typeface="Arial"/>
            </a:endParaRPr>
          </a:p>
          <a:p>
            <a:pPr marL="457200" lvl="0" indent="0" algn="ctr" rtl="0">
              <a:spcBef>
                <a:spcPts val="0"/>
              </a:spcBef>
              <a:spcAft>
                <a:spcPts val="0"/>
              </a:spcAft>
              <a:buNone/>
            </a:pPr>
            <a:r>
              <a:rPr lang="en" sz="1000" b="1">
                <a:solidFill>
                  <a:srgbClr val="A61C00"/>
                </a:solidFill>
                <a:latin typeface="Arial"/>
                <a:ea typeface="Arial"/>
                <a:cs typeface="Arial"/>
                <a:sym typeface="Arial"/>
              </a:rPr>
              <a:t>  </a:t>
            </a:r>
            <a:endParaRPr sz="1000" b="1">
              <a:solidFill>
                <a:srgbClr val="A61C00"/>
              </a:solidFill>
              <a:latin typeface="Arial"/>
              <a:ea typeface="Arial"/>
              <a:cs typeface="Arial"/>
              <a:sym typeface="Arial"/>
            </a:endParaRPr>
          </a:p>
          <a:p>
            <a:pPr marL="457200" lvl="0" indent="0" algn="ctr" rtl="0">
              <a:spcBef>
                <a:spcPts val="0"/>
              </a:spcBef>
              <a:spcAft>
                <a:spcPts val="0"/>
              </a:spcAft>
              <a:buNone/>
            </a:pPr>
            <a:endParaRPr sz="1400" b="1">
              <a:solidFill>
                <a:srgbClr val="A61C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25815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80000"/>
                </a:solidFill>
              </a:rPr>
              <a:t>        BASELINE IMPACT TEST</a:t>
            </a:r>
            <a:endParaRPr>
              <a:solidFill>
                <a:srgbClr val="980000"/>
              </a:solidFill>
            </a:endParaRPr>
          </a:p>
        </p:txBody>
      </p:sp>
      <p:sp>
        <p:nvSpPr>
          <p:cNvPr id="97" name="Google Shape;97;p19"/>
          <p:cNvSpPr txBox="1">
            <a:spLocks noGrp="1"/>
          </p:cNvSpPr>
          <p:nvPr>
            <p:ph type="body" idx="1"/>
          </p:nvPr>
        </p:nvSpPr>
        <p:spPr>
          <a:xfrm>
            <a:off x="258150" y="511725"/>
            <a:ext cx="8787900" cy="43062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1900" b="1">
                <a:solidFill>
                  <a:srgbClr val="A61C00"/>
                </a:solidFill>
                <a:latin typeface="Arial"/>
                <a:ea typeface="Arial"/>
                <a:cs typeface="Arial"/>
                <a:sym typeface="Arial"/>
              </a:rPr>
              <a:t>   Below is the date for MIDDLE SCHOOL Sports Baseline testing.</a:t>
            </a:r>
            <a:endParaRPr sz="1900" b="1">
              <a:solidFill>
                <a:srgbClr val="A61C00"/>
              </a:solidFill>
              <a:latin typeface="Arial"/>
              <a:ea typeface="Arial"/>
              <a:cs typeface="Arial"/>
              <a:sym typeface="Arial"/>
            </a:endParaRPr>
          </a:p>
          <a:p>
            <a:pPr marL="0" lvl="0" indent="0" algn="ctr" rtl="0">
              <a:spcBef>
                <a:spcPts val="0"/>
              </a:spcBef>
              <a:spcAft>
                <a:spcPts val="0"/>
              </a:spcAft>
              <a:buNone/>
            </a:pPr>
            <a:r>
              <a:rPr lang="en" sz="1900" b="1">
                <a:solidFill>
                  <a:srgbClr val="A61C00"/>
                </a:solidFill>
                <a:latin typeface="Arial"/>
                <a:ea typeface="Arial"/>
                <a:cs typeface="Arial"/>
                <a:sym typeface="Arial"/>
              </a:rPr>
              <a:t>All testing will take place in the high school commons.</a:t>
            </a:r>
            <a:r>
              <a:rPr lang="en" sz="1700" b="1">
                <a:solidFill>
                  <a:srgbClr val="A61C00"/>
                </a:solidFill>
                <a:latin typeface="Arial"/>
                <a:ea typeface="Arial"/>
                <a:cs typeface="Arial"/>
                <a:sym typeface="Arial"/>
              </a:rPr>
              <a:t> </a:t>
            </a:r>
            <a:endParaRPr sz="1700" b="1">
              <a:solidFill>
                <a:srgbClr val="A61C00"/>
              </a:solidFill>
              <a:latin typeface="Arial"/>
              <a:ea typeface="Arial"/>
              <a:cs typeface="Arial"/>
              <a:sym typeface="Arial"/>
            </a:endParaRPr>
          </a:p>
          <a:p>
            <a:pPr marL="0" lvl="0" indent="0" algn="ctr" rtl="0">
              <a:spcBef>
                <a:spcPts val="0"/>
              </a:spcBef>
              <a:spcAft>
                <a:spcPts val="0"/>
              </a:spcAft>
              <a:buNone/>
            </a:pPr>
            <a:r>
              <a:rPr lang="en" sz="1700" b="1">
                <a:solidFill>
                  <a:srgbClr val="A61C00"/>
                </a:solidFill>
                <a:latin typeface="Arial"/>
                <a:ea typeface="Arial"/>
                <a:cs typeface="Arial"/>
                <a:sym typeface="Arial"/>
              </a:rPr>
              <a:t>Any Student in Grade 7, any 8th grade student that was not in a sport in 2024-25, and any NEW STUDENT ATHLETES.</a:t>
            </a:r>
            <a:endParaRPr sz="1700" b="1">
              <a:solidFill>
                <a:srgbClr val="A61C00"/>
              </a:solidFill>
              <a:latin typeface="Arial"/>
              <a:ea typeface="Arial"/>
              <a:cs typeface="Arial"/>
              <a:sym typeface="Arial"/>
            </a:endParaRPr>
          </a:p>
          <a:p>
            <a:pPr marL="0" lvl="0" indent="0" algn="ctr" rtl="0">
              <a:spcBef>
                <a:spcPts val="0"/>
              </a:spcBef>
              <a:spcAft>
                <a:spcPts val="0"/>
              </a:spcAft>
              <a:buNone/>
            </a:pPr>
            <a:endParaRPr sz="1700" b="1">
              <a:solidFill>
                <a:srgbClr val="A61C00"/>
              </a:solidFill>
              <a:latin typeface="Arial"/>
              <a:ea typeface="Arial"/>
              <a:cs typeface="Arial"/>
              <a:sym typeface="Arial"/>
            </a:endParaRPr>
          </a:p>
          <a:p>
            <a:pPr marL="0" lvl="0" indent="0" algn="ctr" rtl="0">
              <a:spcBef>
                <a:spcPts val="0"/>
              </a:spcBef>
              <a:spcAft>
                <a:spcPts val="0"/>
              </a:spcAft>
              <a:buNone/>
            </a:pPr>
            <a:r>
              <a:rPr lang="en" b="1" i="1" u="sng">
                <a:solidFill>
                  <a:srgbClr val="A61C00"/>
                </a:solidFill>
                <a:highlight>
                  <a:srgbClr val="FFFF00"/>
                </a:highlight>
                <a:latin typeface="Arial"/>
                <a:ea typeface="Arial"/>
                <a:cs typeface="Arial"/>
                <a:sym typeface="Arial"/>
              </a:rPr>
              <a:t>Wednesday, October 8th at 3:30 pm</a:t>
            </a:r>
            <a:r>
              <a:rPr lang="en" sz="1700" b="1">
                <a:solidFill>
                  <a:srgbClr val="A61C00"/>
                </a:solidFill>
                <a:latin typeface="Arial"/>
                <a:ea typeface="Arial"/>
                <a:cs typeface="Arial"/>
                <a:sym typeface="Arial"/>
              </a:rPr>
              <a:t> in the HS Commons for all 7th grade students that were not out for a Fall sport and any 8th grade students that were not out for a sport in 7th grade or this Fall.   6th grade students do not test.</a:t>
            </a:r>
            <a:endParaRPr sz="1700" b="1">
              <a:solidFill>
                <a:srgbClr val="A61C00"/>
              </a:solidFill>
              <a:latin typeface="Arial"/>
              <a:ea typeface="Arial"/>
              <a:cs typeface="Arial"/>
              <a:sym typeface="Arial"/>
            </a:endParaRPr>
          </a:p>
          <a:p>
            <a:pPr marL="1906524" marR="507051" lvl="0" indent="-1900580" algn="ctr" rtl="0">
              <a:lnSpc>
                <a:spcPct val="100000"/>
              </a:lnSpc>
              <a:spcBef>
                <a:spcPts val="886"/>
              </a:spcBef>
              <a:spcAft>
                <a:spcPts val="0"/>
              </a:spcAft>
              <a:buNone/>
            </a:pPr>
            <a:endParaRPr sz="1400" b="1">
              <a:solidFill>
                <a:srgbClr val="000000"/>
              </a:solidFill>
              <a:latin typeface="Times New Roman"/>
              <a:ea typeface="Times New Roman"/>
              <a:cs typeface="Times New Roman"/>
              <a:sym typeface="Times New Roman"/>
            </a:endParaRPr>
          </a:p>
          <a:p>
            <a:pPr marL="457200" lvl="0" indent="0" algn="l" rtl="0">
              <a:spcBef>
                <a:spcPts val="0"/>
              </a:spcBef>
              <a:spcAft>
                <a:spcPts val="0"/>
              </a:spcAft>
              <a:buNone/>
            </a:pPr>
            <a:r>
              <a:rPr lang="en" sz="1500" b="1">
                <a:solidFill>
                  <a:srgbClr val="A61C00"/>
                </a:solidFill>
                <a:latin typeface="Arial"/>
                <a:ea typeface="Arial"/>
                <a:cs typeface="Arial"/>
                <a:sym typeface="Arial"/>
              </a:rPr>
              <a:t>Please contact Beth Decker in the athletic office if you are not sure if your student athlete needs to take the test -   </a:t>
            </a:r>
            <a:r>
              <a:rPr lang="en" sz="1500" b="1" u="sng">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bdecker@antigoschools.org</a:t>
            </a:r>
            <a:r>
              <a:rPr lang="en" sz="1500" b="1">
                <a:solidFill>
                  <a:srgbClr val="A61C00"/>
                </a:solidFill>
                <a:latin typeface="Arial"/>
                <a:ea typeface="Arial"/>
                <a:cs typeface="Arial"/>
                <a:sym typeface="Arial"/>
              </a:rPr>
              <a:t>  or (715)  623-7611  ext. 2100</a:t>
            </a:r>
            <a:endParaRPr sz="1500" b="1">
              <a:solidFill>
                <a:srgbClr val="000000"/>
              </a:solidFill>
              <a:latin typeface="Times New Roman"/>
              <a:ea typeface="Times New Roman"/>
              <a:cs typeface="Times New Roman"/>
              <a:sym typeface="Times New Roman"/>
            </a:endParaRPr>
          </a:p>
          <a:p>
            <a:pPr marL="1906524" marR="507051" lvl="0" indent="-1900580" algn="ctr" rtl="0">
              <a:lnSpc>
                <a:spcPct val="165767"/>
              </a:lnSpc>
              <a:spcBef>
                <a:spcPts val="886"/>
              </a:spcBef>
              <a:spcAft>
                <a:spcPts val="0"/>
              </a:spcAft>
              <a:buNone/>
            </a:pPr>
            <a:r>
              <a:rPr lang="en" sz="1200" b="1">
                <a:solidFill>
                  <a:srgbClr val="000000"/>
                </a:solidFill>
                <a:latin typeface="Times New Roman"/>
                <a:ea typeface="Times New Roman"/>
                <a:cs typeface="Times New Roman"/>
                <a:sym typeface="Times New Roman"/>
              </a:rPr>
              <a:t>                                  </a:t>
            </a:r>
            <a:endParaRPr sz="1604" b="1">
              <a:solidFill>
                <a:srgbClr val="222222"/>
              </a:solidFill>
              <a:latin typeface="Times New Roman"/>
              <a:ea typeface="Times New Roman"/>
              <a:cs typeface="Times New Roman"/>
              <a:sym typeface="Times New Roman"/>
            </a:endParaRPr>
          </a:p>
          <a:p>
            <a:pPr marL="0" marR="403743" lvl="0" indent="0" algn="l" rtl="0">
              <a:lnSpc>
                <a:spcPct val="101408"/>
              </a:lnSpc>
              <a:spcBef>
                <a:spcPts val="282"/>
              </a:spcBef>
              <a:spcAft>
                <a:spcPts val="0"/>
              </a:spcAft>
              <a:buNone/>
            </a:pPr>
            <a:r>
              <a:rPr lang="en" sz="1104" b="1">
                <a:solidFill>
                  <a:srgbClr val="000000"/>
                </a:solidFill>
                <a:latin typeface="Arial"/>
                <a:ea typeface="Arial"/>
                <a:cs typeface="Arial"/>
                <a:sym typeface="Arial"/>
              </a:rPr>
              <a:t>     </a:t>
            </a:r>
            <a:endParaRPr sz="1104" b="1">
              <a:solidFill>
                <a:srgbClr val="FF0000"/>
              </a:solidFill>
              <a:latin typeface="Arial"/>
              <a:ea typeface="Arial"/>
              <a:cs typeface="Arial"/>
              <a:sym typeface="Arial"/>
            </a:endParaRPr>
          </a:p>
          <a:p>
            <a:pPr marL="457200" lvl="0" indent="0" algn="ctr" rtl="0">
              <a:spcBef>
                <a:spcPts val="0"/>
              </a:spcBef>
              <a:spcAft>
                <a:spcPts val="0"/>
              </a:spcAft>
              <a:buNone/>
            </a:pPr>
            <a:endParaRPr b="1">
              <a:solidFill>
                <a:srgbClr val="A61C00"/>
              </a:solidFill>
              <a:latin typeface="Arial"/>
              <a:ea typeface="Arial"/>
              <a:cs typeface="Arial"/>
              <a:sym typeface="Arial"/>
            </a:endParaRPr>
          </a:p>
          <a:p>
            <a:pPr marL="457200" lvl="0" indent="0" algn="ctr" rtl="0">
              <a:spcBef>
                <a:spcPts val="0"/>
              </a:spcBef>
              <a:spcAft>
                <a:spcPts val="0"/>
              </a:spcAft>
              <a:buNone/>
            </a:pPr>
            <a:endParaRPr b="1">
              <a:solidFill>
                <a:srgbClr val="A61C00"/>
              </a:solidFill>
              <a:latin typeface="Arial"/>
              <a:ea typeface="Arial"/>
              <a:cs typeface="Arial"/>
              <a:sym typeface="Arial"/>
            </a:endParaRPr>
          </a:p>
          <a:p>
            <a:pPr marL="457200" lvl="0" indent="0" algn="ctr" rtl="0">
              <a:spcBef>
                <a:spcPts val="0"/>
              </a:spcBef>
              <a:spcAft>
                <a:spcPts val="0"/>
              </a:spcAft>
              <a:buNone/>
            </a:pPr>
            <a:endParaRPr b="1" u="sng">
              <a:solidFill>
                <a:srgbClr val="A61C00"/>
              </a:solidFill>
              <a:latin typeface="Arial"/>
              <a:ea typeface="Arial"/>
              <a:cs typeface="Arial"/>
              <a:sym typeface="Arial"/>
            </a:endParaRPr>
          </a:p>
          <a:p>
            <a:pPr marL="457200" lvl="0" indent="0" algn="l" rtl="0">
              <a:spcBef>
                <a:spcPts val="0"/>
              </a:spcBef>
              <a:spcAft>
                <a:spcPts val="0"/>
              </a:spcAft>
              <a:buNone/>
            </a:pPr>
            <a:endParaRPr sz="1400" b="1">
              <a:solidFill>
                <a:srgbClr val="A61C00"/>
              </a:solidFill>
              <a:latin typeface="Arial"/>
              <a:ea typeface="Arial"/>
              <a:cs typeface="Arial"/>
              <a:sym typeface="Arial"/>
            </a:endParaRPr>
          </a:p>
          <a:p>
            <a:pPr marL="457200" lvl="0" indent="0" algn="l" rtl="0">
              <a:spcBef>
                <a:spcPts val="0"/>
              </a:spcBef>
              <a:spcAft>
                <a:spcPts val="0"/>
              </a:spcAft>
              <a:buNone/>
            </a:pPr>
            <a:endParaRPr sz="1400" b="1">
              <a:solidFill>
                <a:srgbClr val="A61C00"/>
              </a:solidFill>
              <a:latin typeface="Arial"/>
              <a:ea typeface="Arial"/>
              <a:cs typeface="Arial"/>
              <a:sym typeface="Arial"/>
            </a:endParaRPr>
          </a:p>
          <a:p>
            <a:pPr marL="457200" lvl="0" indent="0" algn="l" rtl="0">
              <a:spcBef>
                <a:spcPts val="0"/>
              </a:spcBef>
              <a:spcAft>
                <a:spcPts val="0"/>
              </a:spcAft>
              <a:buNone/>
            </a:pPr>
            <a:endParaRPr sz="1400" b="1">
              <a:solidFill>
                <a:srgbClr val="A61C00"/>
              </a:solidFill>
              <a:latin typeface="Arial"/>
              <a:ea typeface="Arial"/>
              <a:cs typeface="Arial"/>
              <a:sym typeface="Arial"/>
            </a:endParaRPr>
          </a:p>
          <a:p>
            <a:pPr marL="457200" lvl="0" indent="0" algn="l" rtl="0">
              <a:spcBef>
                <a:spcPts val="0"/>
              </a:spcBef>
              <a:spcAft>
                <a:spcPts val="0"/>
              </a:spcAft>
              <a:buNone/>
            </a:pPr>
            <a:endParaRPr sz="1400" b="1">
              <a:solidFill>
                <a:srgbClr val="A61C00"/>
              </a:solidFill>
              <a:latin typeface="Arial"/>
              <a:ea typeface="Arial"/>
              <a:cs typeface="Arial"/>
              <a:sym typeface="Arial"/>
            </a:endParaRPr>
          </a:p>
          <a:p>
            <a:pPr marL="457200" lvl="0" indent="0" algn="ctr" rtl="0">
              <a:spcBef>
                <a:spcPts val="0"/>
              </a:spcBef>
              <a:spcAft>
                <a:spcPts val="0"/>
              </a:spcAft>
              <a:buNone/>
            </a:pPr>
            <a:endParaRPr sz="2200" b="1">
              <a:solidFill>
                <a:srgbClr val="A61C00"/>
              </a:solidFill>
              <a:latin typeface="Arial"/>
              <a:ea typeface="Arial"/>
              <a:cs typeface="Arial"/>
              <a:sym typeface="Arial"/>
            </a:endParaRPr>
          </a:p>
          <a:p>
            <a:pPr marL="457200" lvl="0" indent="0" algn="ctr" rtl="0">
              <a:spcBef>
                <a:spcPts val="0"/>
              </a:spcBef>
              <a:spcAft>
                <a:spcPts val="0"/>
              </a:spcAft>
              <a:buNone/>
            </a:pPr>
            <a:endParaRPr sz="2200" b="1">
              <a:solidFill>
                <a:srgbClr val="A61C00"/>
              </a:solidFill>
              <a:latin typeface="Arial"/>
              <a:ea typeface="Arial"/>
              <a:cs typeface="Arial"/>
              <a:sym typeface="Arial"/>
            </a:endParaRPr>
          </a:p>
          <a:p>
            <a:pPr marL="457200" lvl="0" indent="0" algn="ctr" rtl="0">
              <a:spcBef>
                <a:spcPts val="0"/>
              </a:spcBef>
              <a:spcAft>
                <a:spcPts val="0"/>
              </a:spcAft>
              <a:buNone/>
            </a:pPr>
            <a:endParaRPr sz="2200" b="1">
              <a:solidFill>
                <a:srgbClr val="A61C00"/>
              </a:solidFill>
              <a:highlight>
                <a:srgbClr val="FFFF00"/>
              </a:highlight>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94000"/>
            <a:ext cx="8520600" cy="77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80000"/>
                </a:solidFill>
              </a:rPr>
              <a:t>Middle School Athletic Registration</a:t>
            </a:r>
            <a:endParaRPr>
              <a:solidFill>
                <a:srgbClr val="980000"/>
              </a:solidFill>
            </a:endParaRPr>
          </a:p>
        </p:txBody>
      </p:sp>
      <p:sp>
        <p:nvSpPr>
          <p:cNvPr id="103" name="Google Shape;103;p20"/>
          <p:cNvSpPr txBox="1">
            <a:spLocks noGrp="1"/>
          </p:cNvSpPr>
          <p:nvPr>
            <p:ph type="body" idx="1"/>
          </p:nvPr>
        </p:nvSpPr>
        <p:spPr>
          <a:xfrm>
            <a:off x="159300" y="634225"/>
            <a:ext cx="8825400" cy="39735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endParaRPr sz="200" b="1">
              <a:solidFill>
                <a:srgbClr val="A61C00"/>
              </a:solidFill>
              <a:latin typeface="Arial"/>
              <a:ea typeface="Arial"/>
              <a:cs typeface="Arial"/>
              <a:sym typeface="Arial"/>
            </a:endParaRPr>
          </a:p>
          <a:p>
            <a:pPr marL="457200" lvl="0" indent="0" algn="ctr" rtl="0">
              <a:spcBef>
                <a:spcPts val="0"/>
              </a:spcBef>
              <a:spcAft>
                <a:spcPts val="0"/>
              </a:spcAft>
              <a:buNone/>
            </a:pPr>
            <a:r>
              <a:rPr lang="en" b="1"/>
              <a:t>Every athlete must complete the online registration for High School Sports in order to participate.   The School Code of Conduct is included in this registration.   Please read this over carefully as stated in the previous slide.</a:t>
            </a:r>
            <a:endParaRPr b="1"/>
          </a:p>
          <a:p>
            <a:pPr marL="457200" lvl="0" indent="0" algn="ctr" rtl="0">
              <a:spcBef>
                <a:spcPts val="0"/>
              </a:spcBef>
              <a:spcAft>
                <a:spcPts val="0"/>
              </a:spcAft>
              <a:buNone/>
            </a:pPr>
            <a:endParaRPr sz="500" b="1"/>
          </a:p>
          <a:p>
            <a:pPr marL="457200" lvl="0" indent="0" algn="ctr" rtl="0">
              <a:spcBef>
                <a:spcPts val="0"/>
              </a:spcBef>
              <a:spcAft>
                <a:spcPts val="0"/>
              </a:spcAft>
              <a:buNone/>
            </a:pPr>
            <a:r>
              <a:rPr lang="en" b="1"/>
              <a:t>Below is the link to Middle School Athletic Registration as well as the directions on how to complete the athletic registration for your </a:t>
            </a:r>
            <a:endParaRPr b="1"/>
          </a:p>
          <a:p>
            <a:pPr marL="457200" lvl="0" indent="0" algn="ctr" rtl="0">
              <a:spcBef>
                <a:spcPts val="0"/>
              </a:spcBef>
              <a:spcAft>
                <a:spcPts val="0"/>
              </a:spcAft>
              <a:buNone/>
            </a:pPr>
            <a:r>
              <a:rPr lang="en" b="1"/>
              <a:t>  student athlete.</a:t>
            </a:r>
            <a:endParaRPr b="1"/>
          </a:p>
        </p:txBody>
      </p:sp>
      <p:sp>
        <p:nvSpPr>
          <p:cNvPr id="104" name="Google Shape;104;p20"/>
          <p:cNvSpPr txBox="1"/>
          <p:nvPr/>
        </p:nvSpPr>
        <p:spPr>
          <a:xfrm>
            <a:off x="1096375" y="2653225"/>
            <a:ext cx="7338000" cy="54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u="sng">
                <a:solidFill>
                  <a:schemeClr val="hlink"/>
                </a:solidFill>
                <a:latin typeface="Proxima Nova"/>
                <a:ea typeface="Proxima Nova"/>
                <a:cs typeface="Proxima Nova"/>
                <a:sym typeface="Proxima Nova"/>
                <a:hlinkClick r:id="rId3"/>
              </a:rPr>
              <a:t>Registration Link</a:t>
            </a:r>
            <a:endParaRPr sz="2200">
              <a:latin typeface="Proxima Nova"/>
              <a:ea typeface="Proxima Nova"/>
              <a:cs typeface="Proxima Nova"/>
              <a:sym typeface="Proxima Nova"/>
            </a:endParaRPr>
          </a:p>
          <a:p>
            <a:pPr marL="0" lvl="0" indent="0" algn="ctr" rtl="0">
              <a:spcBef>
                <a:spcPts val="0"/>
              </a:spcBef>
              <a:spcAft>
                <a:spcPts val="0"/>
              </a:spcAft>
              <a:buNone/>
            </a:pPr>
            <a:endParaRPr sz="2200">
              <a:latin typeface="Proxima Nova"/>
              <a:ea typeface="Proxima Nova"/>
              <a:cs typeface="Proxima Nova"/>
              <a:sym typeface="Proxima Nova"/>
            </a:endParaRPr>
          </a:p>
        </p:txBody>
      </p:sp>
      <p:pic>
        <p:nvPicPr>
          <p:cNvPr id="105" name="Google Shape;105;p20"/>
          <p:cNvPicPr preferRelativeResize="0"/>
          <p:nvPr/>
        </p:nvPicPr>
        <p:blipFill>
          <a:blip r:embed="rId4">
            <a:alphaModFix/>
          </a:blip>
          <a:stretch>
            <a:fillRect/>
          </a:stretch>
        </p:blipFill>
        <p:spPr>
          <a:xfrm>
            <a:off x="1668716" y="3140275"/>
            <a:ext cx="5702334" cy="1850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174575"/>
            <a:ext cx="8520600" cy="8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700" u="sng">
                <a:solidFill>
                  <a:srgbClr val="980000"/>
                </a:solidFill>
              </a:rPr>
              <a:t>DO WHAT’S RIGHT</a:t>
            </a:r>
            <a:endParaRPr sz="3700" u="sng">
              <a:solidFill>
                <a:srgbClr val="980000"/>
              </a:solidFill>
            </a:endParaRPr>
          </a:p>
        </p:txBody>
      </p:sp>
      <p:sp>
        <p:nvSpPr>
          <p:cNvPr id="111" name="Google Shape;111;p21"/>
          <p:cNvSpPr txBox="1">
            <a:spLocks noGrp="1"/>
          </p:cNvSpPr>
          <p:nvPr>
            <p:ph type="body" idx="1"/>
          </p:nvPr>
        </p:nvSpPr>
        <p:spPr>
          <a:xfrm>
            <a:off x="311700" y="846050"/>
            <a:ext cx="8520600" cy="40959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2400" b="1">
                <a:solidFill>
                  <a:srgbClr val="A61C00"/>
                </a:solidFill>
                <a:latin typeface="Arial"/>
                <a:ea typeface="Arial"/>
                <a:cs typeface="Arial"/>
                <a:sym typeface="Arial"/>
              </a:rPr>
              <a:t>-Remember expectations and the bar is set higher for student athletes and their parents/caregivers.  </a:t>
            </a:r>
            <a:r>
              <a:rPr lang="en" sz="2500" b="1" i="1" u="sng">
                <a:solidFill>
                  <a:srgbClr val="A61C00"/>
                </a:solidFill>
                <a:latin typeface="Arial"/>
                <a:ea typeface="Arial"/>
                <a:cs typeface="Arial"/>
                <a:sym typeface="Arial"/>
              </a:rPr>
              <a:t>Know the code</a:t>
            </a:r>
            <a:r>
              <a:rPr lang="en" sz="2400" b="1">
                <a:solidFill>
                  <a:srgbClr val="A61C00"/>
                </a:solidFill>
                <a:latin typeface="Arial"/>
                <a:ea typeface="Arial"/>
                <a:cs typeface="Arial"/>
                <a:sym typeface="Arial"/>
              </a:rPr>
              <a:t> of conduct expectations!  We need all coaches, players, and parents/caregivers to represent Antigo athletics in the best way displaying great sportsmanship and attitudes during school, practices, competitions, in the community, everywhere you are!</a:t>
            </a:r>
            <a:endParaRPr sz="2400" b="1">
              <a:solidFill>
                <a:srgbClr val="A61C00"/>
              </a:solidFill>
              <a:latin typeface="Arial"/>
              <a:ea typeface="Arial"/>
              <a:cs typeface="Arial"/>
              <a:sym typeface="Arial"/>
            </a:endParaRPr>
          </a:p>
          <a:p>
            <a:pPr marL="457200" lvl="0" indent="0" algn="ctr" rtl="0">
              <a:spcBef>
                <a:spcPts val="0"/>
              </a:spcBef>
              <a:spcAft>
                <a:spcPts val="0"/>
              </a:spcAft>
              <a:buNone/>
            </a:pPr>
            <a:r>
              <a:rPr lang="en" sz="4200" u="sng">
                <a:solidFill>
                  <a:schemeClr val="hlink"/>
                </a:solidFill>
                <a:hlinkClick r:id="rId3"/>
              </a:rPr>
              <a:t>AMS ATHLETIC CODE</a:t>
            </a:r>
            <a:endParaRPr sz="4200"/>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980</Words>
  <Application>Microsoft Office PowerPoint</Application>
  <PresentationFormat>On-screen Show (16:9)</PresentationFormat>
  <Paragraphs>86</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Proxima Nova</vt:lpstr>
      <vt:lpstr>Times New Roman</vt:lpstr>
      <vt:lpstr>Lora</vt:lpstr>
      <vt:lpstr>Alfa Slab One</vt:lpstr>
      <vt:lpstr>Arial</vt:lpstr>
      <vt:lpstr>Abril Fatface</vt:lpstr>
      <vt:lpstr>Gameday</vt:lpstr>
      <vt:lpstr>AMS Boys Winter Sports Meeting</vt:lpstr>
      <vt:lpstr>ANTIGO ATHLETIC PRIDE!</vt:lpstr>
      <vt:lpstr>Schedules-stay up to date!</vt:lpstr>
      <vt:lpstr>STUDENT ATHLETE ACADEMICS</vt:lpstr>
      <vt:lpstr>SPORTS PHYSICAL</vt:lpstr>
      <vt:lpstr>DRIVING AND RIDING FORMS</vt:lpstr>
      <vt:lpstr>        BASELINE IMPACT TEST</vt:lpstr>
      <vt:lpstr>Middle School Athletic Registration</vt:lpstr>
      <vt:lpstr>DO WHAT’S RIGHT</vt:lpstr>
      <vt:lpstr>I LOVE TO WATCH YOU PLAY!</vt:lpstr>
      <vt:lpstr>BOYS WINTER COACHING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 Boys Winter Sports Meeting</dc:title>
  <dc:creator>Decker Beth</dc:creator>
  <cp:lastModifiedBy>Decker Beth</cp:lastModifiedBy>
  <cp:revision>1</cp:revision>
  <dcterms:modified xsi:type="dcterms:W3CDTF">2025-12-09T16:16:47Z</dcterms:modified>
</cp:coreProperties>
</file>